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8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23" r:id="rId2"/>
    <p:sldId id="337" r:id="rId3"/>
    <p:sldId id="259" r:id="rId4"/>
    <p:sldId id="321" r:id="rId5"/>
    <p:sldId id="296" r:id="rId6"/>
    <p:sldId id="338" r:id="rId7"/>
    <p:sldId id="328" r:id="rId8"/>
    <p:sldId id="339" r:id="rId9"/>
    <p:sldId id="341" r:id="rId10"/>
    <p:sldId id="330" r:id="rId11"/>
    <p:sldId id="331" r:id="rId12"/>
    <p:sldId id="332" r:id="rId13"/>
    <p:sldId id="343" r:id="rId14"/>
    <p:sldId id="340" r:id="rId15"/>
    <p:sldId id="333" r:id="rId16"/>
    <p:sldId id="334" r:id="rId17"/>
    <p:sldId id="335" r:id="rId18"/>
    <p:sldId id="336" r:id="rId19"/>
    <p:sldId id="342" r:id="rId20"/>
    <p:sldId id="297" r:id="rId21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24"/>
    </p:embeddedFont>
    <p:embeddedFont>
      <p:font typeface="Arial Black" panose="020B0A04020102020204" pitchFamily="34" charset="0"/>
      <p:bold r:id="rId25"/>
    </p:embeddedFont>
    <p:embeddedFont>
      <p:font typeface="Britannic Bold" panose="020B0903060703020204" pitchFamily="3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Candara" panose="020E0502030303020204" pitchFamily="34" charset="0"/>
      <p:regular r:id="rId33"/>
      <p:bold r:id="rId34"/>
      <p:italic r:id="rId35"/>
      <p:boldItalic r:id="rId36"/>
    </p:embeddedFont>
    <p:embeddedFont>
      <p:font typeface="Century Gothic" panose="020B0502020202020204" pitchFamily="34" charset="0"/>
      <p:regular r:id="rId37"/>
      <p:bold r:id="rId38"/>
      <p:italic r:id="rId39"/>
      <p:boldItalic r:id="rId40"/>
    </p:embeddedFont>
    <p:embeddedFont>
      <p:font typeface="Malgun Gothic" panose="020B0503020000020004" pitchFamily="34" charset="-127"/>
      <p:regular r:id="rId41"/>
      <p:bold r:id="rId42"/>
    </p:embeddedFont>
    <p:embeddedFont>
      <p:font typeface="Malgun Gothic" panose="020B0503020000020004" pitchFamily="34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4">
          <p15:clr>
            <a:srgbClr val="A4A3A4"/>
          </p15:clr>
        </p15:guide>
        <p15:guide id="2" pos="27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18">
          <p15:clr>
            <a:srgbClr val="A4A3A4"/>
          </p15:clr>
        </p15:guide>
        <p15:guide id="2" pos="205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fi Daniswara" initials="R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CBBD"/>
    <a:srgbClr val="FF7A97"/>
    <a:srgbClr val="FFD4DD"/>
    <a:srgbClr val="E6E6E6"/>
    <a:srgbClr val="F9E1C7"/>
    <a:srgbClr val="F7D9B7"/>
    <a:srgbClr val="FFE6CD"/>
    <a:srgbClr val="FFE0A3"/>
    <a:srgbClr val="FEDC7E"/>
    <a:srgbClr val="FDF6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75" autoAdjust="0"/>
    <p:restoredTop sz="90664" autoAdjust="0"/>
  </p:normalViewPr>
  <p:slideViewPr>
    <p:cSldViewPr>
      <p:cViewPr varScale="1">
        <p:scale>
          <a:sx n="74" d="100"/>
          <a:sy n="74" d="100"/>
        </p:scale>
        <p:origin x="1906" y="77"/>
      </p:cViewPr>
      <p:guideLst>
        <p:guide orient="horz" pos="2264"/>
        <p:guide pos="27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475"/>
    </p:cViewPr>
  </p:sorterViewPr>
  <p:notesViewPr>
    <p:cSldViewPr>
      <p:cViewPr varScale="1">
        <p:scale>
          <a:sx n="68" d="100"/>
          <a:sy n="68" d="100"/>
        </p:scale>
        <p:origin x="3101" y="62"/>
      </p:cViewPr>
      <p:guideLst>
        <p:guide orient="horz" pos="3018"/>
        <p:guide pos="205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213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Satisfaction (%) of Passengers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213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Satisfied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5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Satisfaction</c:v>
                </c:pt>
              </c:strCache>
            </c:strRef>
          </c:cat>
          <c:val>
            <c:numRef>
              <c:f>Sheet1!$B$2</c:f>
              <c:numCache>
                <c:formatCode>0.00%</c:formatCode>
                <c:ptCount val="1"/>
                <c:pt idx="0">
                  <c:v>0.54700000000000004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D9-4486-8030-59A2230E123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Dissatisfied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5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Satisfaction</c:v>
                </c:pt>
              </c:strCache>
            </c:strRef>
          </c:cat>
          <c:val>
            <c:numRef>
              <c:f>Sheet1!$C$2</c:f>
              <c:numCache>
                <c:formatCode>0.00%</c:formatCode>
                <c:ptCount val="1"/>
                <c:pt idx="0">
                  <c:v>0.45300000000000001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0D9-4486-8030-59A2230E123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22911112"/>
        <c:axId val="222900136"/>
      </c:barChart>
      <c:catAx>
        <c:axId val="222911112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en-US" sz="1195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2900136"/>
        <c:crosses val="autoZero"/>
        <c:auto val="1"/>
        <c:lblAlgn val="ctr"/>
        <c:lblOffset val="100"/>
        <c:noMultiLvlLbl val="0"/>
      </c:catAx>
      <c:valAx>
        <c:axId val="222900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195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195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2911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5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Eco-Focused Implementation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Satisfied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Current Customer</c:v>
                </c:pt>
                <c:pt idx="1">
                  <c:v>1 Week Projected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54.7</c:v>
                </c:pt>
                <c:pt idx="1">
                  <c:v>70.2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FE-4446-985B-2D966BB375D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Dissatisfied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Current Customer</c:v>
                </c:pt>
                <c:pt idx="1">
                  <c:v>1 Week Projected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45.3</c:v>
                </c:pt>
                <c:pt idx="1">
                  <c:v>29.8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FE-4446-985B-2D966BB375D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442206504"/>
        <c:axId val="44220572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Increment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Current Customer</c:v>
                </c:pt>
                <c:pt idx="1">
                  <c:v>1 Week Projected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54.7</c:v>
                </c:pt>
                <c:pt idx="1">
                  <c:v>70.2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7FE-4446-985B-2D966BB375D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42206504"/>
        <c:axId val="442205720"/>
      </c:lineChart>
      <c:catAx>
        <c:axId val="442206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2205720"/>
        <c:crosses val="autoZero"/>
        <c:auto val="1"/>
        <c:lblAlgn val="ctr"/>
        <c:lblOffset val="100"/>
        <c:noMultiLvlLbl val="0"/>
      </c:catAx>
      <c:valAx>
        <c:axId val="442205720"/>
        <c:scaling>
          <c:orientation val="minMax"/>
          <c:max val="100"/>
        </c:scaling>
        <c:delete val="1"/>
        <c:axPos val="l"/>
        <c:numFmt formatCode="General" sourceLinked="1"/>
        <c:majorTickMark val="none"/>
        <c:minorTickMark val="none"/>
        <c:tickLblPos val="nextTo"/>
        <c:crossAx val="442206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en-US" sz="1600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Satisfaction by Type of Travel</a:t>
            </a:r>
          </a:p>
        </c:rich>
      </c:tx>
      <c:layout>
        <c:manualLayout>
          <c:xMode val="edge"/>
          <c:yMode val="edge"/>
          <c:x val="0.28067059634883301"/>
          <c:y val="4.0078218822247299E-3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1600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17312196792949"/>
          <c:y val="0.114562715786463"/>
          <c:w val="0.72151682220493996"/>
          <c:h val="0.647494046006512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Satisfied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Personal Travel</c:v>
                </c:pt>
                <c:pt idx="1">
                  <c:v>Business Travel 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18675</c:v>
                </c:pt>
                <c:pt idx="1">
                  <c:v>52207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47-44F1-96A7-DCC38AEA556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Dissatisfied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Personal Travel</c:v>
                </c:pt>
                <c:pt idx="1">
                  <c:v>Business Travel 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21367</c:v>
                </c:pt>
                <c:pt idx="1">
                  <c:v>37236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47-44F1-96A7-DCC38AEA556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222902488"/>
        <c:axId val="222906800"/>
      </c:barChart>
      <c:catAx>
        <c:axId val="2229024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2906800"/>
        <c:crosses val="autoZero"/>
        <c:auto val="1"/>
        <c:lblAlgn val="ctr"/>
        <c:lblOffset val="100"/>
        <c:noMultiLvlLbl val="0"/>
      </c:catAx>
      <c:valAx>
        <c:axId val="222906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en-US"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Count of Passenger</a:t>
                </a:r>
              </a:p>
            </c:rich>
          </c:tx>
          <c:layout>
            <c:manualLayout>
              <c:xMode val="edge"/>
              <c:yMode val="edge"/>
              <c:x val="2.3499373085530201E-2"/>
              <c:y val="0.166847863464905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>
                <a:defRPr lang="en-US"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2902488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lang="en-US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en-US" sz="1600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Satisfaction by Class</a:t>
            </a:r>
          </a:p>
        </c:rich>
      </c:tx>
      <c:layout>
        <c:manualLayout>
          <c:xMode val="edge"/>
          <c:yMode val="edge"/>
          <c:x val="0.30761218838932403"/>
          <c:y val="8.8570405757384602E-5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1600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12507125802051"/>
          <c:y val="0.122839007351024"/>
          <c:w val="0.68613720207558604"/>
          <c:h val="0.647494046006512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Satisfied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Business Class</c:v>
                </c:pt>
                <c:pt idx="1">
                  <c:v>Economy Class</c:v>
                </c:pt>
                <c:pt idx="2">
                  <c:v>Economy Plus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43977</c:v>
                </c:pt>
                <c:pt idx="1">
                  <c:v>22898</c:v>
                </c:pt>
                <c:pt idx="2">
                  <c:v>4007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4B-43A8-8384-E6900F3AC1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Dissatisfied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US"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Business Class</c:v>
                </c:pt>
                <c:pt idx="1">
                  <c:v>Economy Class</c:v>
                </c:pt>
                <c:pt idx="2">
                  <c:v>Economy Plus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18013</c:v>
                </c:pt>
                <c:pt idx="1">
                  <c:v>35219</c:v>
                </c:pt>
                <c:pt idx="2">
                  <c:v>5373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4B-43A8-8384-E6900F3AC11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222903272"/>
        <c:axId val="222910328"/>
      </c:barChart>
      <c:catAx>
        <c:axId val="2229032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2910328"/>
        <c:crosses val="autoZero"/>
        <c:auto val="1"/>
        <c:lblAlgn val="ctr"/>
        <c:lblOffset val="100"/>
        <c:noMultiLvlLbl val="0"/>
      </c:catAx>
      <c:valAx>
        <c:axId val="222910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en-US"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Count of Passenger</a:t>
                </a:r>
              </a:p>
            </c:rich>
          </c:tx>
          <c:layout>
            <c:manualLayout>
              <c:xMode val="edge"/>
              <c:yMode val="edge"/>
              <c:x val="0"/>
              <c:y val="0.1872487748292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>
                <a:defRPr lang="en-US"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2903272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lang="en-US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213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+mj-lt"/>
              </a:rPr>
              <a:t>TOTAL</a:t>
            </a:r>
            <a:r>
              <a:rPr lang="en-US" baseline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+mj-lt"/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+mj-lt"/>
              </a:rPr>
              <a:t>PASSENGER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213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Passenger</c:v>
                </c:pt>
              </c:strCache>
            </c:strRef>
          </c:tx>
          <c:spPr>
            <a:solidFill>
              <a:srgbClr val="7CC0B1"/>
            </a:solidFill>
            <a:ln cmpd="sng">
              <a:solidFill>
                <a:srgbClr val="00B050"/>
              </a:solidFill>
            </a:ln>
            <a:effectLst>
              <a:outerShdw blurRad="40000" dist="23000" dir="5400000" sx="1000" sy="1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5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(Business) Business</c:v>
                </c:pt>
                <c:pt idx="1">
                  <c:v>(Personal) Eco</c:v>
                </c:pt>
                <c:pt idx="2">
                  <c:v>(Business) Eco</c:v>
                </c:pt>
                <c:pt idx="3">
                  <c:v>(Business) Eco Plus</c:v>
                </c:pt>
                <c:pt idx="4">
                  <c:v>(Personal) Eco Plus</c:v>
                </c:pt>
                <c:pt idx="5">
                  <c:v>(Personal) Business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59325</c:v>
                </c:pt>
                <c:pt idx="1">
                  <c:v>32886</c:v>
                </c:pt>
                <c:pt idx="2">
                  <c:v>25231</c:v>
                </c:pt>
                <c:pt idx="3">
                  <c:v>4889</c:v>
                </c:pt>
                <c:pt idx="4">
                  <c:v>4491</c:v>
                </c:pt>
                <c:pt idx="5">
                  <c:v>2665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2A-45DF-906B-C8C0D7C6AB8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37"/>
        <c:overlap val="4"/>
        <c:axId val="222910720"/>
        <c:axId val="222898960"/>
      </c:barChart>
      <c:catAx>
        <c:axId val="222910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2898960"/>
        <c:crosses val="autoZero"/>
        <c:auto val="1"/>
        <c:lblAlgn val="ctr"/>
        <c:lblOffset val="100"/>
        <c:noMultiLvlLbl val="0"/>
      </c:catAx>
      <c:valAx>
        <c:axId val="222898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65000"/>
                  <a:lumOff val="35000"/>
                  <a:alpha val="17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2910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5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2"/>
    </a:solidFill>
    <a:ln>
      <a:solidFill>
        <a:schemeClr val="tx1"/>
      </a:solidFill>
    </a:ln>
    <a:effectLst/>
  </c:spPr>
  <c:txPr>
    <a:bodyPr/>
    <a:lstStyle/>
    <a:p>
      <a:pPr>
        <a:defRPr lang="en-US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213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SATISFIED</a:t>
            </a:r>
          </a:p>
        </c:rich>
      </c:tx>
      <c:layout>
        <c:manualLayout>
          <c:xMode val="edge"/>
          <c:yMode val="edge"/>
          <c:x val="0.700562197147789"/>
          <c:y val="1.456929938877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213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5747651132445"/>
          <c:y val="0.12426350470806299"/>
          <c:w val="0.79621191327325302"/>
          <c:h val="0.46447385326994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Passenger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5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(B) Business</c:v>
                </c:pt>
                <c:pt idx="1">
                  <c:v>(P) Eco</c:v>
                </c:pt>
                <c:pt idx="2">
                  <c:v>(B) Eco</c:v>
                </c:pt>
                <c:pt idx="3">
                  <c:v>(P) Eco Plus</c:v>
                </c:pt>
                <c:pt idx="4">
                  <c:v>(B) Eco Plus</c:v>
                </c:pt>
                <c:pt idx="5">
                  <c:v>(P) Business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42737</c:v>
                </c:pt>
                <c:pt idx="1">
                  <c:v>15347</c:v>
                </c:pt>
                <c:pt idx="2">
                  <c:v>7551</c:v>
                </c:pt>
                <c:pt idx="3">
                  <c:v>2088</c:v>
                </c:pt>
                <c:pt idx="4">
                  <c:v>1919</c:v>
                </c:pt>
                <c:pt idx="5">
                  <c:v>1240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CB-476C-8CA9-A522E38A124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22908760"/>
        <c:axId val="222899352"/>
      </c:barChart>
      <c:catAx>
        <c:axId val="222908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2899352"/>
        <c:crosses val="autoZero"/>
        <c:auto val="1"/>
        <c:lblAlgn val="ctr"/>
        <c:lblOffset val="100"/>
        <c:noMultiLvlLbl val="0"/>
      </c:catAx>
      <c:valAx>
        <c:axId val="222899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2908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5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2"/>
    </a:solidFill>
    <a:ln>
      <a:solidFill>
        <a:schemeClr val="tx1"/>
      </a:solidFill>
    </a:ln>
    <a:effectLst/>
  </c:spPr>
  <c:txPr>
    <a:bodyPr/>
    <a:lstStyle/>
    <a:p>
      <a:pPr>
        <a:defRPr lang="en-US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213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DISSATISFIED</a:t>
            </a:r>
          </a:p>
        </c:rich>
      </c:tx>
      <c:layout>
        <c:manualLayout>
          <c:xMode val="edge"/>
          <c:yMode val="edge"/>
          <c:x val="0.66049103107537199"/>
          <c:y val="3.88514501800895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213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368846457221699"/>
          <c:y val="0.19831256221107599"/>
          <c:w val="0.81103878134528296"/>
          <c:h val="0.419093958178861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Passenger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5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(B) Eco</c:v>
                </c:pt>
                <c:pt idx="1">
                  <c:v>(P) Eco</c:v>
                </c:pt>
                <c:pt idx="2">
                  <c:v>(B) Business</c:v>
                </c:pt>
                <c:pt idx="3">
                  <c:v>(B) Eco Plus</c:v>
                </c:pt>
                <c:pt idx="4">
                  <c:v>(P) Eco Plus</c:v>
                </c:pt>
                <c:pt idx="5">
                  <c:v>(P) Business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17680</c:v>
                </c:pt>
                <c:pt idx="1">
                  <c:v>17539</c:v>
                </c:pt>
                <c:pt idx="2">
                  <c:v>16588</c:v>
                </c:pt>
                <c:pt idx="3">
                  <c:v>2970</c:v>
                </c:pt>
                <c:pt idx="4">
                  <c:v>2403</c:v>
                </c:pt>
                <c:pt idx="5">
                  <c:v>1425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3D-4941-8279-70F19A3FC0B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22901312"/>
        <c:axId val="222901704"/>
      </c:barChart>
      <c:catAx>
        <c:axId val="222901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2901704"/>
        <c:crosses val="autoZero"/>
        <c:auto val="1"/>
        <c:lblAlgn val="ctr"/>
        <c:lblOffset val="100"/>
        <c:noMultiLvlLbl val="0"/>
      </c:catAx>
      <c:valAx>
        <c:axId val="222901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2901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5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2"/>
    </a:solidFill>
    <a:ln>
      <a:solidFill>
        <a:schemeClr val="tx1"/>
      </a:solidFill>
    </a:ln>
    <a:effectLst/>
  </c:spPr>
  <c:txPr>
    <a:bodyPr/>
    <a:lstStyle/>
    <a:p>
      <a:pPr>
        <a:defRPr lang="en-US"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en-US" sz="1600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Model Selection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1600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Sheet1!$B$1:$G$1</c:f>
              <c:strCache>
                <c:ptCount val="6"/>
                <c:pt idx="0">
                  <c:v>LogRes</c:v>
                </c:pt>
                <c:pt idx="1">
                  <c:v>DT</c:v>
                </c:pt>
                <c:pt idx="2">
                  <c:v>DT Tuned</c:v>
                </c:pt>
                <c:pt idx="3">
                  <c:v>KNN</c:v>
                </c:pt>
                <c:pt idx="4">
                  <c:v>RF</c:v>
                </c:pt>
                <c:pt idx="5">
                  <c:v>XGBoost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0.85</c:v>
                </c:pt>
                <c:pt idx="1">
                  <c:v>0.93</c:v>
                </c:pt>
                <c:pt idx="2">
                  <c:v>0.94</c:v>
                </c:pt>
                <c:pt idx="3">
                  <c:v>0.92</c:v>
                </c:pt>
                <c:pt idx="4">
                  <c:v>0.95</c:v>
                </c:pt>
                <c:pt idx="5">
                  <c:v>0.96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4A-4B21-9824-502F4C297BD8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Sheet1!$B$1:$G$1</c:f>
              <c:strCache>
                <c:ptCount val="6"/>
                <c:pt idx="0">
                  <c:v>LogRes</c:v>
                </c:pt>
                <c:pt idx="1">
                  <c:v>DT</c:v>
                </c:pt>
                <c:pt idx="2">
                  <c:v>DT Tuned</c:v>
                </c:pt>
                <c:pt idx="3">
                  <c:v>KNN</c:v>
                </c:pt>
                <c:pt idx="4">
                  <c:v>RF</c:v>
                </c:pt>
                <c:pt idx="5">
                  <c:v>XGBoost</c:v>
                </c:pt>
              </c:strCache>
            </c:strRef>
          </c:cat>
          <c:val>
            <c:numRef>
              <c:f>Sheet1!$B$3:$G$3</c:f>
              <c:numCache>
                <c:formatCode>General</c:formatCode>
                <c:ptCount val="6"/>
                <c:pt idx="0">
                  <c:v>0.86</c:v>
                </c:pt>
                <c:pt idx="1">
                  <c:v>0.94</c:v>
                </c:pt>
                <c:pt idx="2">
                  <c:v>0.95</c:v>
                </c:pt>
                <c:pt idx="3">
                  <c:v>0.94</c:v>
                </c:pt>
                <c:pt idx="4">
                  <c:v>0.96</c:v>
                </c:pt>
                <c:pt idx="5">
                  <c:v>0.97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4A-4B21-9824-502F4C297BD8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Sheet1!$B$1:$G$1</c:f>
              <c:strCache>
                <c:ptCount val="6"/>
                <c:pt idx="0">
                  <c:v>LogRes</c:v>
                </c:pt>
                <c:pt idx="1">
                  <c:v>DT</c:v>
                </c:pt>
                <c:pt idx="2">
                  <c:v>DT Tuned</c:v>
                </c:pt>
                <c:pt idx="3">
                  <c:v>KNN</c:v>
                </c:pt>
                <c:pt idx="4">
                  <c:v>RF</c:v>
                </c:pt>
                <c:pt idx="5">
                  <c:v>XGBoost</c:v>
                </c:pt>
              </c:strCache>
            </c:strRef>
          </c:cat>
          <c:val>
            <c:numRef>
              <c:f>Sheet1!$B$4:$G$4</c:f>
              <c:numCache>
                <c:formatCode>General</c:formatCode>
                <c:ptCount val="6"/>
                <c:pt idx="0">
                  <c:v>0.88</c:v>
                </c:pt>
                <c:pt idx="1">
                  <c:v>0.94</c:v>
                </c:pt>
                <c:pt idx="2">
                  <c:v>0.94</c:v>
                </c:pt>
                <c:pt idx="3">
                  <c:v>0.91</c:v>
                </c:pt>
                <c:pt idx="4">
                  <c:v>0.95</c:v>
                </c:pt>
                <c:pt idx="5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34A-4B21-9824-502F4C297BD8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F1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Sheet1!$B$1:$G$1</c:f>
              <c:strCache>
                <c:ptCount val="6"/>
                <c:pt idx="0">
                  <c:v>LogRes</c:v>
                </c:pt>
                <c:pt idx="1">
                  <c:v>DT</c:v>
                </c:pt>
                <c:pt idx="2">
                  <c:v>DT Tuned</c:v>
                </c:pt>
                <c:pt idx="3">
                  <c:v>KNN</c:v>
                </c:pt>
                <c:pt idx="4">
                  <c:v>RF</c:v>
                </c:pt>
                <c:pt idx="5">
                  <c:v>XGBoost</c:v>
                </c:pt>
              </c:strCache>
            </c:strRef>
          </c:cat>
          <c:val>
            <c:numRef>
              <c:f>Sheet1!$B$5:$G$5</c:f>
              <c:numCache>
                <c:formatCode>General</c:formatCode>
                <c:ptCount val="6"/>
                <c:pt idx="0">
                  <c:v>0.87</c:v>
                </c:pt>
                <c:pt idx="1">
                  <c:v>0.94</c:v>
                </c:pt>
                <c:pt idx="2">
                  <c:v>0.94</c:v>
                </c:pt>
                <c:pt idx="3">
                  <c:v>0.93</c:v>
                </c:pt>
                <c:pt idx="4">
                  <c:v>0.96</c:v>
                </c:pt>
                <c:pt idx="5">
                  <c:v>0.96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34A-4B21-9824-502F4C297BD8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AUC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Sheet1!$B$1:$G$1</c:f>
              <c:strCache>
                <c:ptCount val="6"/>
                <c:pt idx="0">
                  <c:v>LogRes</c:v>
                </c:pt>
                <c:pt idx="1">
                  <c:v>DT</c:v>
                </c:pt>
                <c:pt idx="2">
                  <c:v>DT Tuned</c:v>
                </c:pt>
                <c:pt idx="3">
                  <c:v>KNN</c:v>
                </c:pt>
                <c:pt idx="4">
                  <c:v>RF</c:v>
                </c:pt>
                <c:pt idx="5">
                  <c:v>XGBoost</c:v>
                </c:pt>
              </c:strCache>
            </c:strRef>
          </c:cat>
          <c:val>
            <c:numRef>
              <c:f>Sheet1!$B$6:$G$6</c:f>
              <c:numCache>
                <c:formatCode>General</c:formatCode>
                <c:ptCount val="6"/>
                <c:pt idx="0">
                  <c:v>0.85</c:v>
                </c:pt>
                <c:pt idx="1">
                  <c:v>0.93</c:v>
                </c:pt>
                <c:pt idx="2">
                  <c:v>0.94</c:v>
                </c:pt>
                <c:pt idx="3">
                  <c:v>0.92</c:v>
                </c:pt>
                <c:pt idx="4">
                  <c:v>0.95</c:v>
                </c:pt>
                <c:pt idx="5">
                  <c:v>0.96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34A-4B21-9824-502F4C297B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7"/>
        <c:overlap val="-43"/>
        <c:axId val="222911896"/>
        <c:axId val="222912288"/>
      </c:barChart>
      <c:catAx>
        <c:axId val="222911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2912288"/>
        <c:crosses val="autoZero"/>
        <c:auto val="1"/>
        <c:lblAlgn val="ctr"/>
        <c:lblOffset val="100"/>
        <c:noMultiLvlLbl val="0"/>
      </c:catAx>
      <c:valAx>
        <c:axId val="222912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/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en-US"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0" vertOverflow="ellipsis" vert="horz" wrap="square" anchor="ctr" anchorCtr="1"/>
            <a:lstStyle/>
            <a:p>
              <a:pPr>
                <a:defRPr lang="en-US"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291189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0" vertOverflow="ellipsis" vert="horz" wrap="square" anchor="ctr" anchorCtr="1"/>
          <a:lstStyle/>
          <a:p>
            <a:pPr rtl="0">
              <a:defRPr lang="en-US" sz="8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showDLblsOverMax val="0"/>
  </c:chart>
  <c:spPr>
    <a:solidFill>
      <a:schemeClr val="accent3">
        <a:lumMod val="20000"/>
        <a:lumOff val="80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lang="en-US"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General Implementation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3112493673542397E-2"/>
          <c:y val="0.206466595011775"/>
          <c:w val="0.91377501265291505"/>
          <c:h val="0.634035698947625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Satisfied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Current Customer</c:v>
                </c:pt>
                <c:pt idx="1">
                  <c:v>1 Week Projected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54.7</c:v>
                </c:pt>
                <c:pt idx="1">
                  <c:v>65.7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D3-4BAF-BADF-F7D03DAAD96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Dissatisfied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Current Customer</c:v>
                </c:pt>
                <c:pt idx="1">
                  <c:v>1 Week Projected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45.3</c:v>
                </c:pt>
                <c:pt idx="1">
                  <c:v>34.299999999999997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8D3-4BAF-BADF-F7D03DAAD96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222913072"/>
        <c:axId val="22291385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Increment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Current Customer</c:v>
                </c:pt>
                <c:pt idx="1">
                  <c:v>1 Week Projected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54.7</c:v>
                </c:pt>
                <c:pt idx="1">
                  <c:v>65.7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8D3-4BAF-BADF-F7D03DAAD96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22913072"/>
        <c:axId val="222913856"/>
      </c:lineChart>
      <c:catAx>
        <c:axId val="222913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2913856"/>
        <c:crosses val="autoZero"/>
        <c:auto val="1"/>
        <c:lblAlgn val="ctr"/>
        <c:lblOffset val="100"/>
        <c:noMultiLvlLbl val="0"/>
      </c:catAx>
      <c:valAx>
        <c:axId val="222913856"/>
        <c:scaling>
          <c:orientation val="minMax"/>
          <c:max val="100"/>
        </c:scaling>
        <c:delete val="1"/>
        <c:axPos val="l"/>
        <c:numFmt formatCode="General" sourceLinked="1"/>
        <c:majorTickMark val="none"/>
        <c:minorTickMark val="none"/>
        <c:tickLblPos val="nextTo"/>
        <c:crossAx val="222913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Random Implementation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3112493673542397E-2"/>
          <c:y val="0.21486416923690799"/>
          <c:w val="0.91377501265291505"/>
          <c:h val="0.634035698947625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Satisfied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Current Customer</c:v>
                </c:pt>
                <c:pt idx="1">
                  <c:v>1 Week Projected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54.7</c:v>
                </c:pt>
                <c:pt idx="1">
                  <c:v>54.4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27-4678-A8C8-F037A833961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Dissatisfied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Current Customer</c:v>
                </c:pt>
                <c:pt idx="1">
                  <c:v>1 Week Projected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45.3</c:v>
                </c:pt>
                <c:pt idx="1">
                  <c:v>45.6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27-4678-A8C8-F037A833961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442208072"/>
        <c:axId val="442204544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Increment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Sheet1!$A$2:$A$3</c:f>
              <c:strCache>
                <c:ptCount val="2"/>
                <c:pt idx="0">
                  <c:v>Current Customer</c:v>
                </c:pt>
                <c:pt idx="1">
                  <c:v>1 Week Projected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54.7</c:v>
                </c:pt>
                <c:pt idx="1">
                  <c:v>54.4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527-4678-A8C8-F037A833961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42208072"/>
        <c:axId val="442204544"/>
      </c:lineChart>
      <c:catAx>
        <c:axId val="442208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2204544"/>
        <c:crosses val="autoZero"/>
        <c:auto val="1"/>
        <c:lblAlgn val="ctr"/>
        <c:lblOffset val="100"/>
        <c:noMultiLvlLbl val="0"/>
      </c:catAx>
      <c:valAx>
        <c:axId val="442204544"/>
        <c:scaling>
          <c:orientation val="minMax"/>
          <c:max val="100"/>
        </c:scaling>
        <c:delete val="1"/>
        <c:axPos val="l"/>
        <c:numFmt formatCode="General" sourceLinked="1"/>
        <c:majorTickMark val="none"/>
        <c:minorTickMark val="none"/>
        <c:tickLblPos val="nextTo"/>
        <c:crossAx val="442208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03071109382908"/>
          <c:y val="0.13646058115842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t>1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dirty="0"/>
              <a:t>Dengan </a:t>
            </a:r>
            <a:r>
              <a:rPr lang="en-US" sz="1200" dirty="0" err="1"/>
              <a:t>asumsi</a:t>
            </a:r>
            <a:r>
              <a:rPr lang="en-US" sz="1200" dirty="0"/>
              <a:t> per </a:t>
            </a:r>
            <a:r>
              <a:rPr lang="en-US" sz="1200" dirty="0" err="1"/>
              <a:t>hari</a:t>
            </a:r>
            <a:r>
              <a:rPr lang="en-US" sz="1200" dirty="0"/>
              <a:t> </a:t>
            </a:r>
            <a:r>
              <a:rPr lang="en-US" sz="1200" dirty="0" err="1"/>
              <a:t>jumlah</a:t>
            </a:r>
            <a:r>
              <a:rPr lang="en-US" sz="1200" dirty="0"/>
              <a:t> customer </a:t>
            </a:r>
            <a:r>
              <a:rPr lang="en-US" sz="1200" dirty="0" err="1"/>
              <a:t>sebanyak</a:t>
            </a:r>
            <a:r>
              <a:rPr lang="en-US" sz="1200" dirty="0"/>
              <a:t> 10.000 </a:t>
            </a:r>
            <a:r>
              <a:rPr lang="en-US" sz="1200" dirty="0" err="1"/>
              <a:t>penumpang</a:t>
            </a:r>
            <a:r>
              <a:rPr lang="en-US" sz="1200" dirty="0"/>
              <a:t>, </a:t>
            </a:r>
            <a:r>
              <a:rPr lang="en-US" sz="1200" dirty="0" err="1"/>
              <a:t>hanya</a:t>
            </a:r>
            <a:r>
              <a:rPr lang="en-US" sz="1200" dirty="0"/>
              <a:t> </a:t>
            </a:r>
            <a:r>
              <a:rPr lang="en-US" sz="1200" dirty="0" err="1"/>
              <a:t>membutuhkan</a:t>
            </a:r>
            <a:r>
              <a:rPr lang="en-US" sz="1200" dirty="0"/>
              <a:t> 1 </a:t>
            </a:r>
            <a:r>
              <a:rPr lang="en-US" sz="1200" dirty="0" err="1"/>
              <a:t>minggu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mendapatkan</a:t>
            </a:r>
            <a:r>
              <a:rPr lang="en-US" sz="1200" dirty="0"/>
              <a:t> </a:t>
            </a:r>
            <a:r>
              <a:rPr lang="en-US" sz="1200" dirty="0" err="1"/>
              <a:t>peningkatan</a:t>
            </a:r>
            <a:r>
              <a:rPr lang="en-US" sz="1200" dirty="0"/>
              <a:t> &gt;15% </a:t>
            </a:r>
            <a:r>
              <a:rPr lang="en-US" sz="1200" dirty="0" err="1"/>
              <a:t>jika</a:t>
            </a:r>
            <a:r>
              <a:rPr lang="en-US" sz="1200" dirty="0"/>
              <a:t> </a:t>
            </a:r>
            <a:r>
              <a:rPr lang="en-US" sz="1200" dirty="0" err="1"/>
              <a:t>menerapkan</a:t>
            </a:r>
            <a:r>
              <a:rPr lang="en-US" sz="1200" dirty="0"/>
              <a:t> </a:t>
            </a:r>
            <a:r>
              <a:rPr lang="en-US" sz="1200" dirty="0" err="1"/>
              <a:t>bisnis</a:t>
            </a:r>
            <a:r>
              <a:rPr lang="en-US" sz="1200" dirty="0"/>
              <a:t> </a:t>
            </a:r>
            <a:r>
              <a:rPr lang="en-US" sz="1200" dirty="0" err="1"/>
              <a:t>rekomendasi</a:t>
            </a:r>
            <a:r>
              <a:rPr lang="en-US" sz="1200" dirty="0"/>
              <a:t> yang </a:t>
            </a:r>
            <a:r>
              <a:rPr lang="en-US" sz="1200" dirty="0" err="1"/>
              <a:t>telah</a:t>
            </a:r>
            <a:r>
              <a:rPr lang="en-US" sz="1200" dirty="0"/>
              <a:t> </a:t>
            </a:r>
            <a:r>
              <a:rPr lang="en-US" sz="1200" dirty="0" err="1"/>
              <a:t>disebutkan</a:t>
            </a:r>
            <a:r>
              <a:rPr lang="en-US" sz="120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dirty="0"/>
              <a:t>General Implementation: Business Recommendation di apply </a:t>
            </a:r>
            <a:r>
              <a:rPr lang="en-US" sz="1200" dirty="0" err="1"/>
              <a:t>terhadap</a:t>
            </a:r>
            <a:r>
              <a:rPr lang="en-US" sz="1200" dirty="0"/>
              <a:t> semua </a:t>
            </a:r>
            <a:r>
              <a:rPr lang="en-US" sz="1200" dirty="0" err="1"/>
              <a:t>jenis</a:t>
            </a:r>
            <a:r>
              <a:rPr lang="en-US" sz="1200" dirty="0"/>
              <a:t> </a:t>
            </a:r>
            <a:r>
              <a:rPr lang="en-US" sz="1200" dirty="0" err="1"/>
              <a:t>kelas</a:t>
            </a:r>
            <a:r>
              <a:rPr lang="en-US" sz="1200" dirty="0"/>
              <a:t> </a:t>
            </a:r>
            <a:r>
              <a:rPr lang="en-US" sz="1200" dirty="0" err="1"/>
              <a:t>secara</a:t>
            </a:r>
            <a:r>
              <a:rPr lang="en-US" sz="1200" dirty="0"/>
              <a:t> </a:t>
            </a:r>
            <a:r>
              <a:rPr lang="en-US" sz="1200" dirty="0" err="1"/>
              <a:t>acak</a:t>
            </a:r>
            <a:endParaRPr lang="en-US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dirty="0"/>
              <a:t>Random Implementation: Jika service yang </a:t>
            </a:r>
            <a:r>
              <a:rPr lang="en-US" sz="1200" dirty="0" err="1"/>
              <a:t>ditingkatkan</a:t>
            </a:r>
            <a:r>
              <a:rPr lang="en-US" sz="1200" dirty="0"/>
              <a:t> </a:t>
            </a:r>
            <a:r>
              <a:rPr lang="en-US" sz="1200" dirty="0" err="1"/>
              <a:t>tidak</a:t>
            </a:r>
            <a:r>
              <a:rPr lang="en-US" sz="1200" dirty="0"/>
              <a:t> </a:t>
            </a:r>
            <a:r>
              <a:rPr lang="en-US" sz="1200" dirty="0" err="1"/>
              <a:t>sesuai</a:t>
            </a:r>
            <a:r>
              <a:rPr lang="en-US" sz="1200" dirty="0"/>
              <a:t> </a:t>
            </a:r>
            <a:r>
              <a:rPr lang="en-US" sz="1200" dirty="0" err="1"/>
              <a:t>sepert</a:t>
            </a:r>
            <a:r>
              <a:rPr lang="en-US" sz="1200" dirty="0"/>
              <a:t> Business Recommendation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dirty="0"/>
              <a:t>Eco-Focused </a:t>
            </a:r>
            <a:r>
              <a:rPr lang="en-US" sz="1200" dirty="0" err="1"/>
              <a:t>Implemetation</a:t>
            </a:r>
            <a:r>
              <a:rPr lang="en-US" sz="1200" dirty="0"/>
              <a:t>: Business Recommendation di apply </a:t>
            </a:r>
            <a:r>
              <a:rPr lang="en-US" sz="1200" dirty="0" err="1"/>
              <a:t>terhadap</a:t>
            </a:r>
            <a:r>
              <a:rPr lang="en-US" sz="1200" dirty="0"/>
              <a:t> </a:t>
            </a:r>
            <a:r>
              <a:rPr lang="en-US" sz="1200" dirty="0" err="1"/>
              <a:t>kelas</a:t>
            </a:r>
            <a:r>
              <a:rPr lang="en-US" sz="1200" dirty="0"/>
              <a:t> Eco &amp; Eco Plus </a:t>
            </a:r>
            <a:r>
              <a:rPr lang="en-US" sz="1200" dirty="0" err="1"/>
              <a:t>saja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3124200" y="2204864"/>
            <a:ext cx="4904184" cy="2016224"/>
          </a:xfr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>
            <a:lvl1pPr mar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algun Gothic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 hasCustomPrompt="1"/>
          </p:nvPr>
        </p:nvSpPr>
        <p:spPr>
          <a:xfrm>
            <a:off x="395536" y="1268760"/>
            <a:ext cx="8291265" cy="4896544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Malgun Gothic" panose="020B0503020000020004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Malgun Gothic" panose="020B0503020000020004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Malgun Gothic" panose="020B0503020000020004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Malgun Gothic" panose="020B0503020000020004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Malgun Gothic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 hasCustomPrompt="1"/>
          </p:nvPr>
        </p:nvSpPr>
        <p:spPr>
          <a:xfrm>
            <a:off x="1187624" y="116632"/>
            <a:ext cx="7488832" cy="79208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accent1">
                    <a:lumMod val="50000"/>
                  </a:schemeClr>
                </a:solidFill>
                <a:effectLst/>
                <a:latin typeface="+mj-lt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 hasCustomPrompt="1"/>
          </p:nvPr>
        </p:nvSpPr>
        <p:spPr>
          <a:xfrm>
            <a:off x="395536" y="1268760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algun Gothic" panose="020B0503020000020004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algun Gothic" panose="020B0503020000020004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algun Gothic" panose="020B0503020000020004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algun Gothic" panose="020B0503020000020004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algun Gothic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 hasCustomPrompt="1"/>
          </p:nvPr>
        </p:nvSpPr>
        <p:spPr>
          <a:xfrm>
            <a:off x="1187624" y="111812"/>
            <a:ext cx="761043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899592" y="2060848"/>
            <a:ext cx="4032448" cy="2304256"/>
          </a:xfrm>
          <a:noFill/>
          <a:ln w="9525">
            <a:noFill/>
            <a:miter lim="800000"/>
          </a:ln>
        </p:spPr>
        <p:txBody>
          <a:bodyPr vert="horz" wrap="square" lIns="91440" tIns="45720" rIns="91440" bIns="45720" numCol="1" rtlCol="0" anchor="t" anchorCtr="0" compatLnSpc="1"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algun Gothic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lang="ko-KR" altLang="en-US" sz="2500" kern="1200" smtClean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lang="ko-KR" altLang="en-US" sz="1800" kern="1200" smtClean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lang="ko-KR" altLang="en-US" sz="1800" kern="1200" smtClean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lang="ko-KR" altLang="en-US" sz="1800" kern="1200" smtClean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lang="ko-KR" altLang="en-US" sz="18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money.kompas.com/read/2021/02/24/172934126/ada-ppkm-mikro-jumlah-penumpang-garuda-indonesia-kembali-anjlok#:~:text=Irfan%20memaparkan%2C%20pada%20awal%202021,hanya%20sekitar%2010.000%20per%20hari." TargetMode="Externa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2495550" y="2060575"/>
            <a:ext cx="6263640" cy="1800225"/>
          </a:xfrm>
        </p:spPr>
        <p:txBody>
          <a:bodyPr/>
          <a:lstStyle/>
          <a:p>
            <a:pPr lvl="0" algn="l">
              <a:spcBef>
                <a:spcPts val="0"/>
              </a:spcBef>
              <a:spcAft>
                <a:spcPts val="0"/>
              </a:spcAft>
            </a:pPr>
            <a:r>
              <a:rPr lang="en-US" sz="44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Airline Customer </a:t>
            </a:r>
            <a:br>
              <a:rPr lang="en-US" sz="44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</a:br>
            <a:r>
              <a:rPr lang="en-US" sz="44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  <a:ea typeface="+mn-ea"/>
              </a:rPr>
              <a:t>Satisfaction Prediction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3904200" y="6166383"/>
            <a:ext cx="291174" cy="336849"/>
            <a:chOff x="5427663" y="6166383"/>
            <a:chExt cx="291174" cy="336849"/>
          </a:xfrm>
        </p:grpSpPr>
        <p:sp>
          <p:nvSpPr>
            <p:cNvPr id="24" name="Freeform 17"/>
            <p:cNvSpPr/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25" name="Freeform 18"/>
            <p:cNvSpPr/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27" name="Freeform 20"/>
            <p:cNvSpPr/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28" name="Freeform 21"/>
            <p:cNvSpPr/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sp>
        <p:nvSpPr>
          <p:cNvPr id="29" name="TextBox 13"/>
          <p:cNvSpPr txBox="1">
            <a:spLocks noChangeArrowheads="1"/>
          </p:cNvSpPr>
          <p:nvPr/>
        </p:nvSpPr>
        <p:spPr bwMode="auto">
          <a:xfrm>
            <a:off x="3194389" y="4870996"/>
            <a:ext cx="4755515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You'll Want to Fly with us Again!</a:t>
            </a:r>
            <a:endParaRPr kumimoji="1" lang="en-US" altLang="ko-KR" sz="2800" b="1" dirty="0">
              <a:solidFill>
                <a:schemeClr val="accent5">
                  <a:lumMod val="50000"/>
                </a:schemeClr>
              </a:solidFill>
              <a:ea typeface="Malgun Gothic" panose="020B0503020000020004" pitchFamily="50" charset="-127"/>
              <a:cs typeface="굴림" pitchFamily="50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022383" y="6217698"/>
            <a:ext cx="1348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accent4">
                    <a:lumMod val="50000"/>
                  </a:schemeClr>
                </a:solidFill>
                <a:latin typeface="Candara" panose="020E0502030303020204" pitchFamily="34" charset="0"/>
                <a:ea typeface="Montserrat" panose="00000500000000000000"/>
                <a:cs typeface="Montserrat" panose="00000500000000000000"/>
                <a:sym typeface="Montserrat" panose="00000500000000000000"/>
              </a:rPr>
              <a:t>Scientology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5977322"/>
            <a:ext cx="872681" cy="60970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327" y="3796419"/>
            <a:ext cx="45719" cy="457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382" y="3800474"/>
            <a:ext cx="45719" cy="45719"/>
          </a:xfrm>
          <a:prstGeom prst="rect">
            <a:avLst/>
          </a:prstGeom>
        </p:spPr>
      </p:pic>
      <p:sp>
        <p:nvSpPr>
          <p:cNvPr id="6" name="TextBox 1"/>
          <p:cNvSpPr txBox="1"/>
          <p:nvPr/>
        </p:nvSpPr>
        <p:spPr>
          <a:xfrm>
            <a:off x="395536" y="1284916"/>
            <a:ext cx="4703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+mn-lt"/>
              </a:rPr>
              <a:t>VISUAL BASED ON PERSONAL TRAVELLER</a:t>
            </a:r>
          </a:p>
        </p:txBody>
      </p:sp>
      <p:sp>
        <p:nvSpPr>
          <p:cNvPr id="7" name="TextBox 13"/>
          <p:cNvSpPr txBox="1"/>
          <p:nvPr/>
        </p:nvSpPr>
        <p:spPr>
          <a:xfrm>
            <a:off x="381992" y="1808243"/>
            <a:ext cx="8582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Pada Personal Traveller, ratting terendah terdapat pada feature : </a:t>
            </a:r>
            <a:r>
              <a:rPr lang="en-US" b="1" dirty="0">
                <a:latin typeface="+mn-lt"/>
              </a:rPr>
              <a:t>Seat Comfort, Food and Drink, Inflight Entertaintment, online support, ease of online booking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8635" y="2720847"/>
            <a:ext cx="1559269" cy="3071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2526620"/>
            <a:ext cx="1512168" cy="32654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8372" y="2653480"/>
            <a:ext cx="1649732" cy="30710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2422" y="2734226"/>
            <a:ext cx="1433708" cy="30710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8263" y="2793581"/>
            <a:ext cx="1404017" cy="29523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67" y="101885"/>
            <a:ext cx="918074" cy="64142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910883" y="381229"/>
            <a:ext cx="10967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1" dirty="0">
                <a:solidFill>
                  <a:schemeClr val="accent4">
                    <a:lumMod val="50000"/>
                  </a:schemeClr>
                </a:solidFill>
                <a:latin typeface="Candara" panose="020E0502030303020204" pitchFamily="34" charset="0"/>
                <a:ea typeface="Montserrat" panose="00000500000000000000"/>
                <a:cs typeface="Montserrat" panose="00000500000000000000"/>
                <a:sym typeface="Montserrat" panose="00000500000000000000"/>
              </a:rPr>
              <a:t>Scientology</a:t>
            </a:r>
            <a:endParaRPr lang="en-US" sz="1400" dirty="0"/>
          </a:p>
        </p:txBody>
      </p:sp>
      <p:sp>
        <p:nvSpPr>
          <p:cNvPr id="1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INSIGHT</a:t>
            </a:r>
            <a:endParaRPr lang="en-US" dirty="0">
              <a:latin typeface="+mn-lt"/>
            </a:endParaRPr>
          </a:p>
        </p:txBody>
      </p:sp>
      <p:grpSp>
        <p:nvGrpSpPr>
          <p:cNvPr id="16" name="그룹 8"/>
          <p:cNvGrpSpPr/>
          <p:nvPr/>
        </p:nvGrpSpPr>
        <p:grpSpPr>
          <a:xfrm>
            <a:off x="6832171" y="301339"/>
            <a:ext cx="291174" cy="336849"/>
            <a:chOff x="5427663" y="6166383"/>
            <a:chExt cx="291174" cy="336849"/>
          </a:xfrm>
        </p:grpSpPr>
        <p:sp>
          <p:nvSpPr>
            <p:cNvPr id="17" name="Freeform 17"/>
            <p:cNvSpPr/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8" name="Freeform 18"/>
            <p:cNvSpPr/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9" name="Freeform 19"/>
            <p:cNvSpPr/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20" name="Freeform 20"/>
            <p:cNvSpPr/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 err="1">
                <a:latin typeface="+mn-lt"/>
              </a:rPr>
              <a:t>Pada</a:t>
            </a:r>
            <a:r>
              <a:rPr lang="en-US" dirty="0">
                <a:latin typeface="+mn-lt"/>
              </a:rPr>
              <a:t> Business </a:t>
            </a:r>
            <a:r>
              <a:rPr lang="en-US" dirty="0" err="1">
                <a:latin typeface="+mn-lt"/>
              </a:rPr>
              <a:t>Traveller</a:t>
            </a:r>
            <a:r>
              <a:rPr lang="en-US" dirty="0">
                <a:latin typeface="+mn-lt"/>
              </a:rPr>
              <a:t>, ratting </a:t>
            </a:r>
            <a:r>
              <a:rPr lang="en-US" dirty="0" err="1">
                <a:latin typeface="+mn-lt"/>
              </a:rPr>
              <a:t>terendah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terdapat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pada</a:t>
            </a:r>
            <a:r>
              <a:rPr lang="en-US" dirty="0">
                <a:latin typeface="+mn-lt"/>
              </a:rPr>
              <a:t> feature : </a:t>
            </a:r>
            <a:r>
              <a:rPr lang="en-US" b="1" dirty="0">
                <a:latin typeface="+mn-lt"/>
              </a:rPr>
              <a:t>Seat Comfort, Food and Drink, Inflight </a:t>
            </a:r>
            <a:r>
              <a:rPr lang="en-US" b="1" dirty="0" err="1">
                <a:latin typeface="+mn-lt"/>
              </a:rPr>
              <a:t>Entertaintment</a:t>
            </a:r>
            <a:r>
              <a:rPr lang="en-US" b="1" dirty="0">
                <a:latin typeface="+mn-lt"/>
              </a:rPr>
              <a:t>, Gate Location, Inflight </a:t>
            </a:r>
            <a:r>
              <a:rPr lang="en-US" b="1" dirty="0" err="1">
                <a:latin typeface="+mn-lt"/>
              </a:rPr>
              <a:t>wifi</a:t>
            </a:r>
            <a:r>
              <a:rPr lang="en-US" b="1" dirty="0">
                <a:latin typeface="+mn-lt"/>
              </a:rPr>
              <a:t> Service,  online support, ease of online booking, On-Board Service, Leg room Service, Baggage Handling, </a:t>
            </a:r>
            <a:r>
              <a:rPr lang="en-US" b="1" dirty="0" err="1">
                <a:latin typeface="+mn-lt"/>
              </a:rPr>
              <a:t>Checkin</a:t>
            </a:r>
            <a:r>
              <a:rPr lang="en-US" b="1" dirty="0">
                <a:latin typeface="+mn-lt"/>
              </a:rPr>
              <a:t> Service, Cleanliness </a:t>
            </a:r>
            <a:r>
              <a:rPr lang="en-US" b="1" dirty="0" err="1">
                <a:latin typeface="+mn-lt"/>
              </a:rPr>
              <a:t>dan</a:t>
            </a:r>
            <a:r>
              <a:rPr lang="en-US" b="1" dirty="0">
                <a:latin typeface="+mn-lt"/>
              </a:rPr>
              <a:t> Online Boarding.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INSIGHT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06" y="2432342"/>
            <a:ext cx="7960584" cy="16352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58" y="4206463"/>
            <a:ext cx="7978121" cy="19442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67" y="101885"/>
            <a:ext cx="918074" cy="64142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10883" y="381229"/>
            <a:ext cx="10967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1" dirty="0">
                <a:solidFill>
                  <a:schemeClr val="accent4">
                    <a:lumMod val="50000"/>
                  </a:schemeClr>
                </a:solidFill>
                <a:latin typeface="Candara" panose="020E0502030303020204" pitchFamily="34" charset="0"/>
                <a:ea typeface="Montserrat" panose="00000500000000000000"/>
                <a:cs typeface="Montserrat" panose="00000500000000000000"/>
                <a:sym typeface="Montserrat" panose="00000500000000000000"/>
              </a:rPr>
              <a:t>Scientology</a:t>
            </a:r>
            <a:endParaRPr lang="en-US" sz="1400" dirty="0"/>
          </a:p>
        </p:txBody>
      </p:sp>
      <p:grpSp>
        <p:nvGrpSpPr>
          <p:cNvPr id="10" name="그룹 8"/>
          <p:cNvGrpSpPr/>
          <p:nvPr/>
        </p:nvGrpSpPr>
        <p:grpSpPr>
          <a:xfrm>
            <a:off x="6832171" y="301339"/>
            <a:ext cx="291174" cy="336849"/>
            <a:chOff x="5427663" y="6166383"/>
            <a:chExt cx="291174" cy="336849"/>
          </a:xfrm>
        </p:grpSpPr>
        <p:sp>
          <p:nvSpPr>
            <p:cNvPr id="11" name="Freeform 17"/>
            <p:cNvSpPr/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2" name="Freeform 18"/>
            <p:cNvSpPr/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3" name="Freeform 19"/>
            <p:cNvSpPr/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4" name="Freeform 20"/>
            <p:cNvSpPr/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5" name="Freeform 21"/>
            <p:cNvSpPr/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INSIGHT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67" y="101885"/>
            <a:ext cx="918074" cy="641422"/>
          </a:xfrm>
          <a:prstGeom prst="rect">
            <a:avLst/>
          </a:prstGeom>
        </p:spPr>
      </p:pic>
      <p:grpSp>
        <p:nvGrpSpPr>
          <p:cNvPr id="7" name="그룹 8"/>
          <p:cNvGrpSpPr/>
          <p:nvPr/>
        </p:nvGrpSpPr>
        <p:grpSpPr>
          <a:xfrm>
            <a:off x="6832171" y="301339"/>
            <a:ext cx="291174" cy="336849"/>
            <a:chOff x="5427663" y="6166383"/>
            <a:chExt cx="291174" cy="336849"/>
          </a:xfrm>
        </p:grpSpPr>
        <p:sp>
          <p:nvSpPr>
            <p:cNvPr id="8" name="Freeform 17"/>
            <p:cNvSpPr/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9" name="Freeform 18"/>
            <p:cNvSpPr/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" name="Freeform 19"/>
            <p:cNvSpPr/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" name="Freeform 20"/>
            <p:cNvSpPr/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2" name="Freeform 21"/>
            <p:cNvSpPr/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6910883" y="381229"/>
            <a:ext cx="10967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1" dirty="0">
                <a:solidFill>
                  <a:schemeClr val="accent4">
                    <a:lumMod val="50000"/>
                  </a:schemeClr>
                </a:solidFill>
                <a:latin typeface="Candara" panose="020E0502030303020204" pitchFamily="34" charset="0"/>
                <a:ea typeface="Montserrat" panose="00000500000000000000"/>
                <a:cs typeface="Montserrat" panose="00000500000000000000"/>
                <a:sym typeface="Montserrat" panose="00000500000000000000"/>
              </a:rPr>
              <a:t>Scientology</a:t>
            </a:r>
            <a:endParaRPr lang="en-US" sz="1400" dirty="0"/>
          </a:p>
        </p:txBody>
      </p:sp>
      <p:sp>
        <p:nvSpPr>
          <p:cNvPr id="17" name="TextBox 1"/>
          <p:cNvSpPr txBox="1"/>
          <p:nvPr/>
        </p:nvSpPr>
        <p:spPr>
          <a:xfrm>
            <a:off x="154940" y="1341120"/>
            <a:ext cx="8764905" cy="2445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700" dirty="0">
                <a:latin typeface="+mj-lt"/>
                <a:cs typeface="+mj-lt"/>
              </a:rPr>
              <a:t>So based on the heatmap, Scientology can inform that there are 6 features that are mutually </a:t>
            </a:r>
          </a:p>
          <a:p>
            <a:pPr>
              <a:lnSpc>
                <a:spcPct val="100000"/>
              </a:lnSpc>
            </a:pPr>
            <a:r>
              <a:rPr lang="en-US" sz="1700" dirty="0">
                <a:latin typeface="+mj-lt"/>
                <a:cs typeface="+mj-lt"/>
              </a:rPr>
              <a:t>correlated but have the most dissatisfied rating :</a:t>
            </a:r>
          </a:p>
          <a:p>
            <a:pPr>
              <a:lnSpc>
                <a:spcPct val="100000"/>
              </a:lnSpc>
            </a:pPr>
            <a:endParaRPr lang="en-US" sz="1700" dirty="0">
              <a:latin typeface="+mj-lt"/>
              <a:cs typeface="+mj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+mj-lt"/>
                <a:cs typeface="+mj-lt"/>
                <a:sym typeface="+mn-ea"/>
              </a:rPr>
              <a:t>Inflight Entertainment</a:t>
            </a:r>
            <a:endParaRPr lang="en-US" sz="1700" dirty="0">
              <a:latin typeface="+mj-lt"/>
              <a:cs typeface="+mj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+mj-lt"/>
                <a:cs typeface="+mj-lt"/>
                <a:sym typeface="+mn-ea"/>
              </a:rPr>
              <a:t>Online Support</a:t>
            </a:r>
            <a:endParaRPr lang="en-US" sz="1700" dirty="0">
              <a:latin typeface="+mj-lt"/>
              <a:cs typeface="+mj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+mj-lt"/>
                <a:cs typeface="+mj-lt"/>
                <a:sym typeface="+mn-ea"/>
              </a:rPr>
              <a:t>Ease of Online Booking</a:t>
            </a:r>
            <a:endParaRPr lang="en-US" sz="1700" dirty="0">
              <a:latin typeface="+mj-lt"/>
              <a:cs typeface="+mj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+mj-lt"/>
                <a:cs typeface="+mj-lt"/>
                <a:sym typeface="+mn-ea"/>
              </a:rPr>
              <a:t>On-Board Service</a:t>
            </a:r>
            <a:endParaRPr lang="en-US" sz="1700" dirty="0">
              <a:latin typeface="+mj-lt"/>
              <a:cs typeface="+mj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+mj-lt"/>
                <a:cs typeface="+mj-lt"/>
                <a:sym typeface="+mn-ea"/>
              </a:rPr>
              <a:t>Seat Comfort</a:t>
            </a:r>
            <a:endParaRPr lang="en-US" sz="1700" dirty="0">
              <a:latin typeface="+mj-lt"/>
              <a:cs typeface="+mj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+mj-lt"/>
                <a:cs typeface="+mj-lt"/>
                <a:sym typeface="+mn-ea"/>
              </a:rPr>
              <a:t>Online boarding </a:t>
            </a:r>
            <a:r>
              <a:rPr lang="en-US" sz="1700" dirty="0">
                <a:latin typeface="Britannic Bold" panose="020B0903060703020204" pitchFamily="34" charset="0"/>
              </a:rPr>
              <a:t>	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1960" y="3933825"/>
            <a:ext cx="1461770" cy="21043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905" y="3903345"/>
            <a:ext cx="1471295" cy="20808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230" y="3920490"/>
            <a:ext cx="1295400" cy="20643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3140" y="3903345"/>
            <a:ext cx="1226185" cy="20808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1080" y="3933825"/>
            <a:ext cx="1332230" cy="205041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2360" y="3950970"/>
            <a:ext cx="1252220" cy="2002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INSIGHT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67" y="101885"/>
            <a:ext cx="918074" cy="641422"/>
          </a:xfrm>
          <a:prstGeom prst="rect">
            <a:avLst/>
          </a:prstGeom>
        </p:spPr>
      </p:pic>
      <p:grpSp>
        <p:nvGrpSpPr>
          <p:cNvPr id="7" name="그룹 8"/>
          <p:cNvGrpSpPr/>
          <p:nvPr/>
        </p:nvGrpSpPr>
        <p:grpSpPr>
          <a:xfrm>
            <a:off x="6832171" y="301339"/>
            <a:ext cx="291174" cy="336849"/>
            <a:chOff x="5427663" y="6166383"/>
            <a:chExt cx="291174" cy="336849"/>
          </a:xfrm>
        </p:grpSpPr>
        <p:sp>
          <p:nvSpPr>
            <p:cNvPr id="8" name="Freeform 17"/>
            <p:cNvSpPr/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9" name="Freeform 18"/>
            <p:cNvSpPr/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" name="Freeform 19"/>
            <p:cNvSpPr/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" name="Freeform 20"/>
            <p:cNvSpPr/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2" name="Freeform 21"/>
            <p:cNvSpPr/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6910883" y="381229"/>
            <a:ext cx="10967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1" dirty="0">
                <a:solidFill>
                  <a:schemeClr val="accent4">
                    <a:lumMod val="50000"/>
                  </a:schemeClr>
                </a:solidFill>
                <a:latin typeface="Candara" panose="020E0502030303020204" pitchFamily="34" charset="0"/>
                <a:ea typeface="Montserrat" panose="00000500000000000000"/>
                <a:cs typeface="Montserrat" panose="00000500000000000000"/>
                <a:sym typeface="Montserrat" panose="00000500000000000000"/>
              </a:rPr>
              <a:t>Scientology</a:t>
            </a:r>
            <a:endParaRPr lang="en-US" sz="1400" dirty="0"/>
          </a:p>
        </p:txBody>
      </p:sp>
      <p:sp>
        <p:nvSpPr>
          <p:cNvPr id="17" name="TextBox 1"/>
          <p:cNvSpPr txBox="1"/>
          <p:nvPr/>
        </p:nvSpPr>
        <p:spPr>
          <a:xfrm>
            <a:off x="154940" y="1341120"/>
            <a:ext cx="549717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1700" dirty="0">
                <a:latin typeface="+mj-lt"/>
                <a:cs typeface="+mj-lt"/>
              </a:rPr>
              <a:t>Besides heatmap, also based on our detailed EDA, we found there are several services that giving a significant value of </a:t>
            </a:r>
            <a:br>
              <a:rPr lang="en-US" sz="1700" dirty="0">
                <a:latin typeface="+mj-lt"/>
                <a:cs typeface="+mj-lt"/>
              </a:rPr>
            </a:br>
            <a:r>
              <a:rPr lang="en-US" sz="1700" i="1" dirty="0">
                <a:latin typeface="+mj-lt"/>
                <a:cs typeface="+mj-lt"/>
              </a:rPr>
              <a:t>satisfied customer</a:t>
            </a:r>
            <a:r>
              <a:rPr lang="en-US" sz="1700" dirty="0">
                <a:latin typeface="+mj-lt"/>
                <a:cs typeface="+mj-lt"/>
              </a:rPr>
              <a:t> in their rating value of 5. Those top 3 </a:t>
            </a:r>
            <a:br>
              <a:rPr lang="en-US" sz="1700" dirty="0">
                <a:latin typeface="+mj-lt"/>
                <a:cs typeface="+mj-lt"/>
              </a:rPr>
            </a:br>
            <a:r>
              <a:rPr lang="en-US" sz="1700" dirty="0">
                <a:latin typeface="+mj-lt"/>
                <a:cs typeface="+mj-lt"/>
              </a:rPr>
              <a:t>rating were </a:t>
            </a:r>
            <a:r>
              <a:rPr lang="en-US" sz="1700" b="1" dirty="0">
                <a:latin typeface="+mj-lt"/>
                <a:cs typeface="+mj-lt"/>
              </a:rPr>
              <a:t>Inflight Entertainment, Seat comfort, &amp; Ease of Online booking</a:t>
            </a:r>
            <a:r>
              <a:rPr lang="en-US" sz="1700" dirty="0">
                <a:latin typeface="+mj-lt"/>
                <a:cs typeface="+mj-lt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en-US" sz="1700" dirty="0">
              <a:latin typeface="+mj-lt"/>
              <a:cs typeface="+mj-lt"/>
            </a:endParaRPr>
          </a:p>
          <a:p>
            <a:pPr indent="228600" algn="just">
              <a:lnSpc>
                <a:spcPct val="100000"/>
              </a:lnSpc>
              <a:buFontTx/>
              <a:buChar char="-"/>
            </a:pPr>
            <a:r>
              <a:rPr lang="en-US" sz="1700" dirty="0">
                <a:latin typeface="+mj-lt"/>
                <a:cs typeface="+mj-lt"/>
              </a:rPr>
              <a:t>We figured their causality towards satisfaction level by </a:t>
            </a:r>
            <a:br>
              <a:rPr lang="en-US" sz="1700" dirty="0">
                <a:latin typeface="+mj-lt"/>
                <a:cs typeface="+mj-lt"/>
              </a:rPr>
            </a:br>
            <a:r>
              <a:rPr lang="en-US" sz="1700" dirty="0">
                <a:latin typeface="+mj-lt"/>
                <a:cs typeface="+mj-lt"/>
              </a:rPr>
              <a:t>bringing up their satisfaction probability.</a:t>
            </a:r>
          </a:p>
          <a:p>
            <a:pPr indent="176213" algn="just">
              <a:lnSpc>
                <a:spcPct val="100000"/>
              </a:lnSpc>
              <a:buFontTx/>
              <a:buChar char="-"/>
            </a:pPr>
            <a:r>
              <a:rPr lang="en-US" sz="1700" dirty="0">
                <a:latin typeface="+mj-lt"/>
                <a:cs typeface="+mj-lt"/>
              </a:rPr>
              <a:t> From the plot we can see drastic changes on satisfaction </a:t>
            </a:r>
            <a:br>
              <a:rPr lang="en-US" sz="1700" dirty="0">
                <a:latin typeface="+mj-lt"/>
                <a:cs typeface="+mj-lt"/>
              </a:rPr>
            </a:br>
            <a:r>
              <a:rPr lang="en-US" sz="1700" dirty="0">
                <a:latin typeface="+mj-lt"/>
                <a:cs typeface="+mj-lt"/>
              </a:rPr>
              <a:t>probability from rating 3 to 5.</a:t>
            </a:r>
            <a:endParaRPr lang="en-US" sz="1700" dirty="0">
              <a:latin typeface="Britannic Bold" panose="020B09030607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25DE172-9336-4F4B-B798-BC7A1F32AF75}"/>
              </a:ext>
            </a:extLst>
          </p:cNvPr>
          <p:cNvGrpSpPr/>
          <p:nvPr/>
        </p:nvGrpSpPr>
        <p:grpSpPr>
          <a:xfrm>
            <a:off x="2741231" y="1891238"/>
            <a:ext cx="6145872" cy="4966762"/>
            <a:chOff x="5406629" y="1337340"/>
            <a:chExt cx="6019163" cy="486436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80145B9-6CCE-4B22-A218-4406C784B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6629" y="3751633"/>
              <a:ext cx="3009581" cy="245007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CD53859-9172-494F-AC50-CA4D5D296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16210" y="3769441"/>
              <a:ext cx="3009581" cy="241230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46E36CB-B2A5-4A21-9CEC-6F25EE041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16211" y="1337340"/>
              <a:ext cx="3009581" cy="24227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95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67" y="101885"/>
            <a:ext cx="918074" cy="641422"/>
          </a:xfrm>
          <a:prstGeom prst="rect">
            <a:avLst/>
          </a:prstGeom>
        </p:spPr>
      </p:pic>
      <p:grpSp>
        <p:nvGrpSpPr>
          <p:cNvPr id="7" name="그룹 8"/>
          <p:cNvGrpSpPr/>
          <p:nvPr/>
        </p:nvGrpSpPr>
        <p:grpSpPr>
          <a:xfrm>
            <a:off x="6832171" y="301339"/>
            <a:ext cx="291174" cy="336849"/>
            <a:chOff x="5427663" y="6166383"/>
            <a:chExt cx="291174" cy="336849"/>
          </a:xfrm>
        </p:grpSpPr>
        <p:sp>
          <p:nvSpPr>
            <p:cNvPr id="8" name="Freeform 17"/>
            <p:cNvSpPr/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9" name="Freeform 18"/>
            <p:cNvSpPr/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" name="Freeform 19"/>
            <p:cNvSpPr/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" name="Freeform 20"/>
            <p:cNvSpPr/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2" name="Freeform 21"/>
            <p:cNvSpPr/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6910883" y="381229"/>
            <a:ext cx="10967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1" dirty="0">
                <a:solidFill>
                  <a:schemeClr val="accent4">
                    <a:lumMod val="50000"/>
                  </a:schemeClr>
                </a:solidFill>
                <a:latin typeface="Candara" panose="020E0502030303020204" pitchFamily="34" charset="0"/>
                <a:ea typeface="Montserrat" panose="00000500000000000000"/>
                <a:cs typeface="Montserrat" panose="00000500000000000000"/>
                <a:sym typeface="Montserrat" panose="00000500000000000000"/>
              </a:rPr>
              <a:t>Scientology</a:t>
            </a:r>
            <a:endParaRPr lang="en-US" sz="1400" dirty="0"/>
          </a:p>
        </p:txBody>
      </p:sp>
      <p:sp>
        <p:nvSpPr>
          <p:cNvPr id="14" name="TextBox 130"/>
          <p:cNvSpPr txBox="1">
            <a:spLocks noChangeArrowheads="1"/>
          </p:cNvSpPr>
          <p:nvPr/>
        </p:nvSpPr>
        <p:spPr bwMode="auto">
          <a:xfrm>
            <a:off x="1394506" y="1246215"/>
            <a:ext cx="704600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+mj-lt"/>
              </a:rPr>
              <a:t>PROCESSING &amp; FEATURE ENGINEERING</a:t>
            </a:r>
          </a:p>
        </p:txBody>
      </p:sp>
      <p:sp>
        <p:nvSpPr>
          <p:cNvPr id="16" name="Title 2"/>
          <p:cNvSpPr txBox="1"/>
          <p:nvPr/>
        </p:nvSpPr>
        <p:spPr>
          <a:xfrm>
            <a:off x="1043478" y="90806"/>
            <a:ext cx="7610436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en-US" altLang="ko-KR" sz="2800" dirty="0"/>
              <a:t>EDA &amp; FEATURE SELECTION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468426" y="2216460"/>
            <a:ext cx="576064" cy="5760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rgbClr val="32AEB8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468426" y="3075221"/>
            <a:ext cx="576064" cy="5760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rgbClr val="32AEB8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468426" y="3916840"/>
            <a:ext cx="576064" cy="5760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rgbClr val="32AEB8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03658" y="2250086"/>
            <a:ext cx="3672408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400">
              <a:lnSpc>
                <a:spcPct val="150000"/>
              </a:lnSpc>
            </a:pPr>
            <a:r>
              <a:rPr lang="en-US" b="1" dirty="0">
                <a:latin typeface="+mj-lt"/>
                <a:ea typeface="Microsoft JhengHei UI" panose="020B0604030504040204" charset="-120"/>
                <a:cs typeface="+mj-lt"/>
              </a:rPr>
              <a:t>Null data will be dropped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03063" y="3090869"/>
            <a:ext cx="8028894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400">
              <a:lnSpc>
                <a:spcPct val="150000"/>
              </a:lnSpc>
            </a:pPr>
            <a:r>
              <a:rPr lang="en-US" b="1" dirty="0">
                <a:latin typeface="+mj-lt"/>
                <a:cs typeface="+mj-lt"/>
              </a:rPr>
              <a:t>The "Ratings" feature is tweaked, the value 0 is replaced by mode value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03063" y="3934783"/>
            <a:ext cx="7308813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400">
              <a:lnSpc>
                <a:spcPct val="150000"/>
              </a:lnSpc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Normalization of 'Age', 'Flight Distance', &amp; 'Total Delay' features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35022" y="2273660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anose="020B0604020202020204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5022" y="3132421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anose="020B0604020202020204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5022" y="3974040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anose="020B0604020202020204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85062" y="4743710"/>
            <a:ext cx="4263002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400">
              <a:lnSpc>
                <a:spcPct val="150000"/>
              </a:lnSpc>
            </a:pPr>
            <a:r>
              <a:rPr lang="en-US" b="1" dirty="0">
                <a:latin typeface="+mj-lt"/>
                <a:cs typeface="+mj-lt"/>
              </a:rPr>
              <a:t>Outliers eliminated by IQR</a:t>
            </a:r>
          </a:p>
        </p:txBody>
      </p:sp>
      <p:sp>
        <p:nvSpPr>
          <p:cNvPr id="35" name="Oval 34"/>
          <p:cNvSpPr/>
          <p:nvPr/>
        </p:nvSpPr>
        <p:spPr>
          <a:xfrm>
            <a:off x="468426" y="4767030"/>
            <a:ext cx="576064" cy="5760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rgbClr val="32AEB8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35022" y="4824230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anose="020B0604020202020204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474242" y="5644006"/>
            <a:ext cx="576064" cy="5760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rgbClr val="32AEB8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99871" y="5589483"/>
            <a:ext cx="8956046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400">
              <a:lnSpc>
                <a:spcPct val="150000"/>
              </a:lnSpc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One-hot encode on 'Gender', 'Customer Type', 'Class', &amp; 'Type of Travel' features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41473" y="5701206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anose="020B0604020202020204" pitchFamily="34" charset="0"/>
              </a:rPr>
              <a:t>05</a:t>
            </a:r>
            <a:endParaRPr lang="ko-KR" altLang="en-US" sz="24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</a:t>
            </a:r>
            <a:endParaRPr lang="en-US" dirty="0"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67" y="101885"/>
            <a:ext cx="918074" cy="641422"/>
          </a:xfrm>
          <a:prstGeom prst="rect">
            <a:avLst/>
          </a:prstGeom>
        </p:spPr>
      </p:pic>
      <p:grpSp>
        <p:nvGrpSpPr>
          <p:cNvPr id="7" name="그룹 8"/>
          <p:cNvGrpSpPr/>
          <p:nvPr/>
        </p:nvGrpSpPr>
        <p:grpSpPr>
          <a:xfrm>
            <a:off x="6832171" y="301339"/>
            <a:ext cx="291174" cy="336849"/>
            <a:chOff x="5427663" y="6166383"/>
            <a:chExt cx="291174" cy="336849"/>
          </a:xfrm>
        </p:grpSpPr>
        <p:sp>
          <p:nvSpPr>
            <p:cNvPr id="8" name="Freeform 17"/>
            <p:cNvSpPr/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9" name="Freeform 18"/>
            <p:cNvSpPr/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" name="Freeform 19"/>
            <p:cNvSpPr/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" name="Freeform 20"/>
            <p:cNvSpPr/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2" name="Freeform 21"/>
            <p:cNvSpPr/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6910883" y="381229"/>
            <a:ext cx="10967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1" dirty="0">
                <a:solidFill>
                  <a:schemeClr val="accent4">
                    <a:lumMod val="50000"/>
                  </a:schemeClr>
                </a:solidFill>
                <a:latin typeface="Candara" panose="020E0502030303020204" pitchFamily="34" charset="0"/>
                <a:ea typeface="Montserrat" panose="00000500000000000000"/>
                <a:cs typeface="Montserrat" panose="00000500000000000000"/>
                <a:sym typeface="Montserrat" panose="00000500000000000000"/>
              </a:rPr>
              <a:t>Scientology</a:t>
            </a:r>
            <a:endParaRPr lang="en-US" sz="1400" dirty="0"/>
          </a:p>
        </p:txBody>
      </p:sp>
      <p:sp>
        <p:nvSpPr>
          <p:cNvPr id="16" name="Arrow: Striped Right 2"/>
          <p:cNvSpPr/>
          <p:nvPr/>
        </p:nvSpPr>
        <p:spPr>
          <a:xfrm>
            <a:off x="2148994" y="3476550"/>
            <a:ext cx="669073" cy="38709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Parallelogram 19"/>
          <p:cNvSpPr/>
          <p:nvPr/>
        </p:nvSpPr>
        <p:spPr>
          <a:xfrm>
            <a:off x="5814060" y="2573655"/>
            <a:ext cx="2651125" cy="2178685"/>
          </a:xfrm>
          <a:prstGeom prst="parallelogram">
            <a:avLst>
              <a:gd name="adj" fmla="val 17443"/>
            </a:avLst>
          </a:prstGeom>
          <a:solidFill>
            <a:schemeClr val="accent2"/>
          </a:solidFill>
          <a:ln w="104775" cap="rnd">
            <a:solidFill>
              <a:schemeClr val="accent2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21" name="Flowchart: Manual Operation 5"/>
          <p:cNvSpPr/>
          <p:nvPr/>
        </p:nvSpPr>
        <p:spPr>
          <a:xfrm rot="16200000" flipH="1">
            <a:off x="6500491" y="2132508"/>
            <a:ext cx="951933" cy="183387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-1" fmla="*/ 0 w 10000"/>
              <a:gd name="connsiteY0-2" fmla="*/ 0 h 10215"/>
              <a:gd name="connsiteX1-3" fmla="*/ 10000 w 10000"/>
              <a:gd name="connsiteY1-4" fmla="*/ 0 h 10215"/>
              <a:gd name="connsiteX2-5" fmla="*/ 8000 w 10000"/>
              <a:gd name="connsiteY2-6" fmla="*/ 10000 h 10215"/>
              <a:gd name="connsiteX3-7" fmla="*/ 3107 w 10000"/>
              <a:gd name="connsiteY3-8" fmla="*/ 10215 h 10215"/>
              <a:gd name="connsiteX4-9" fmla="*/ 0 w 10000"/>
              <a:gd name="connsiteY4-10" fmla="*/ 0 h 10215"/>
              <a:gd name="connsiteX0-11" fmla="*/ 0 w 10000"/>
              <a:gd name="connsiteY0-12" fmla="*/ 0 h 10215"/>
              <a:gd name="connsiteX1-13" fmla="*/ 10000 w 10000"/>
              <a:gd name="connsiteY1-14" fmla="*/ 0 h 10215"/>
              <a:gd name="connsiteX2-15" fmla="*/ 7084 w 10000"/>
              <a:gd name="connsiteY2-16" fmla="*/ 10072 h 10215"/>
              <a:gd name="connsiteX3-17" fmla="*/ 3107 w 10000"/>
              <a:gd name="connsiteY3-18" fmla="*/ 10215 h 10215"/>
              <a:gd name="connsiteX4-19" fmla="*/ 0 w 10000"/>
              <a:gd name="connsiteY4-20" fmla="*/ 0 h 102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215">
                <a:moveTo>
                  <a:pt x="0" y="0"/>
                </a:moveTo>
                <a:lnTo>
                  <a:pt x="10000" y="0"/>
                </a:lnTo>
                <a:lnTo>
                  <a:pt x="7084" y="10072"/>
                </a:lnTo>
                <a:lnTo>
                  <a:pt x="3107" y="102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22" name="Parallelogram 21"/>
          <p:cNvSpPr/>
          <p:nvPr/>
        </p:nvSpPr>
        <p:spPr>
          <a:xfrm>
            <a:off x="6318250" y="2849880"/>
            <a:ext cx="1845310" cy="381635"/>
          </a:xfrm>
          <a:prstGeom prst="parallelogram">
            <a:avLst>
              <a:gd name="adj" fmla="val 17443"/>
            </a:avLst>
          </a:prstGeom>
          <a:solidFill>
            <a:schemeClr val="bg1">
              <a:lumMod val="95000"/>
            </a:schemeClr>
          </a:solidFill>
          <a:ln w="104775" cap="rnd">
            <a:solidFill>
              <a:schemeClr val="bg1">
                <a:lumMod val="95000"/>
              </a:schemeClr>
            </a:solidFill>
            <a:rou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24" name="Rectangle 23"/>
          <p:cNvSpPr/>
          <p:nvPr/>
        </p:nvSpPr>
        <p:spPr>
          <a:xfrm>
            <a:off x="6247130" y="2731775"/>
            <a:ext cx="1978660" cy="3371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Evaluation Metrics</a:t>
            </a:r>
          </a:p>
        </p:txBody>
      </p:sp>
      <p:sp>
        <p:nvSpPr>
          <p:cNvPr id="28" name="Google Shape;3586;p51"/>
          <p:cNvSpPr txBox="1"/>
          <p:nvPr/>
        </p:nvSpPr>
        <p:spPr>
          <a:xfrm>
            <a:off x="6449695" y="3645535"/>
            <a:ext cx="1379220" cy="58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indent="0" fontAlgn="base">
              <a:lnSpc>
                <a:spcPct val="20000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F1 Score</a:t>
            </a:r>
          </a:p>
        </p:txBody>
      </p:sp>
      <p:sp>
        <p:nvSpPr>
          <p:cNvPr id="37" name="Parallelogram 36"/>
          <p:cNvSpPr/>
          <p:nvPr/>
        </p:nvSpPr>
        <p:spPr>
          <a:xfrm>
            <a:off x="467995" y="1917065"/>
            <a:ext cx="3387090" cy="3434715"/>
          </a:xfrm>
          <a:prstGeom prst="parallelogram">
            <a:avLst>
              <a:gd name="adj" fmla="val 17443"/>
            </a:avLst>
          </a:prstGeom>
          <a:solidFill>
            <a:schemeClr val="accent1"/>
          </a:solidFill>
          <a:ln w="104775" cap="rnd">
            <a:solidFill>
              <a:schemeClr val="accent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38" name="Flowchart: Manual Operation 5"/>
          <p:cNvSpPr/>
          <p:nvPr/>
        </p:nvSpPr>
        <p:spPr>
          <a:xfrm rot="16200000" flipH="1">
            <a:off x="1375452" y="1441274"/>
            <a:ext cx="1132392" cy="208338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-1" fmla="*/ 0 w 10000"/>
              <a:gd name="connsiteY0-2" fmla="*/ 0 h 10215"/>
              <a:gd name="connsiteX1-3" fmla="*/ 10000 w 10000"/>
              <a:gd name="connsiteY1-4" fmla="*/ 0 h 10215"/>
              <a:gd name="connsiteX2-5" fmla="*/ 8000 w 10000"/>
              <a:gd name="connsiteY2-6" fmla="*/ 10000 h 10215"/>
              <a:gd name="connsiteX3-7" fmla="*/ 3107 w 10000"/>
              <a:gd name="connsiteY3-8" fmla="*/ 10215 h 10215"/>
              <a:gd name="connsiteX4-9" fmla="*/ 0 w 10000"/>
              <a:gd name="connsiteY4-10" fmla="*/ 0 h 10215"/>
              <a:gd name="connsiteX0-11" fmla="*/ 0 w 10000"/>
              <a:gd name="connsiteY0-12" fmla="*/ 0 h 10215"/>
              <a:gd name="connsiteX1-13" fmla="*/ 10000 w 10000"/>
              <a:gd name="connsiteY1-14" fmla="*/ 0 h 10215"/>
              <a:gd name="connsiteX2-15" fmla="*/ 7084 w 10000"/>
              <a:gd name="connsiteY2-16" fmla="*/ 10072 h 10215"/>
              <a:gd name="connsiteX3-17" fmla="*/ 3107 w 10000"/>
              <a:gd name="connsiteY3-18" fmla="*/ 10215 h 10215"/>
              <a:gd name="connsiteX4-19" fmla="*/ 0 w 10000"/>
              <a:gd name="connsiteY4-20" fmla="*/ 0 h 102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215">
                <a:moveTo>
                  <a:pt x="0" y="0"/>
                </a:moveTo>
                <a:lnTo>
                  <a:pt x="10000" y="0"/>
                </a:lnTo>
                <a:lnTo>
                  <a:pt x="7084" y="10072"/>
                </a:lnTo>
                <a:lnTo>
                  <a:pt x="3107" y="102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39" name="Parallelogram 38"/>
          <p:cNvSpPr/>
          <p:nvPr/>
        </p:nvSpPr>
        <p:spPr>
          <a:xfrm>
            <a:off x="1124172" y="2255939"/>
            <a:ext cx="1859196" cy="454053"/>
          </a:xfrm>
          <a:prstGeom prst="parallelogram">
            <a:avLst>
              <a:gd name="adj" fmla="val 17443"/>
            </a:avLst>
          </a:prstGeom>
          <a:solidFill>
            <a:schemeClr val="bg1">
              <a:lumMod val="95000"/>
            </a:schemeClr>
          </a:solidFill>
          <a:ln w="104775" cap="rnd">
            <a:solidFill>
              <a:schemeClr val="bg1">
                <a:lumMod val="95000"/>
              </a:schemeClr>
            </a:solidFill>
            <a:rou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539750" y="2853690"/>
            <a:ext cx="3268345" cy="21685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  <a:cs typeface="+mj-lt"/>
              </a:rPr>
              <a:t>Logistic Regression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  <a:cs typeface="+mj-lt"/>
              </a:rPr>
              <a:t>Decision Tree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  <a:cs typeface="+mj-lt"/>
              </a:rPr>
              <a:t>K-Nearest Neighbors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  <a:latin typeface="+mj-lt"/>
                <a:cs typeface="+mj-lt"/>
              </a:rPr>
              <a:t>RandomForest</a:t>
            </a:r>
            <a:endParaRPr lang="en-US" b="1" dirty="0">
              <a:solidFill>
                <a:schemeClr val="bg1"/>
              </a:solidFill>
              <a:latin typeface="+mj-lt"/>
              <a:cs typeface="+mj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  <a:latin typeface="+mj-lt"/>
                <a:cs typeface="+mj-lt"/>
              </a:rPr>
              <a:t>XGBoost</a:t>
            </a:r>
            <a:endParaRPr lang="en-US" b="1" dirty="0">
              <a:solidFill>
                <a:schemeClr val="bg1"/>
              </a:solidFill>
              <a:latin typeface="+mj-lt"/>
              <a:cs typeface="+mj-lt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993140" y="2298700"/>
            <a:ext cx="2121535" cy="36830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Model Algorithm</a:t>
            </a:r>
          </a:p>
        </p:txBody>
      </p:sp>
      <p:sp>
        <p:nvSpPr>
          <p:cNvPr id="48" name="Arrow: Striped Right 2"/>
          <p:cNvSpPr/>
          <p:nvPr/>
        </p:nvSpPr>
        <p:spPr>
          <a:xfrm>
            <a:off x="3780276" y="3476533"/>
            <a:ext cx="1977776" cy="614569"/>
          </a:xfrm>
          <a:prstGeom prst="stripedRightArrow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67" y="101885"/>
            <a:ext cx="918074" cy="641422"/>
          </a:xfrm>
          <a:prstGeom prst="rect">
            <a:avLst/>
          </a:prstGeom>
        </p:spPr>
      </p:pic>
      <p:grpSp>
        <p:nvGrpSpPr>
          <p:cNvPr id="7" name="그룹 8"/>
          <p:cNvGrpSpPr/>
          <p:nvPr/>
        </p:nvGrpSpPr>
        <p:grpSpPr>
          <a:xfrm>
            <a:off x="6832171" y="301339"/>
            <a:ext cx="291174" cy="336849"/>
            <a:chOff x="5427663" y="6166383"/>
            <a:chExt cx="291174" cy="336849"/>
          </a:xfrm>
        </p:grpSpPr>
        <p:sp>
          <p:nvSpPr>
            <p:cNvPr id="8" name="Freeform 17"/>
            <p:cNvSpPr/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9" name="Freeform 18"/>
            <p:cNvSpPr/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" name="Freeform 19"/>
            <p:cNvSpPr/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" name="Freeform 20"/>
            <p:cNvSpPr/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2" name="Freeform 21"/>
            <p:cNvSpPr/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6910883" y="381229"/>
            <a:ext cx="10967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1" dirty="0">
                <a:solidFill>
                  <a:schemeClr val="accent4">
                    <a:lumMod val="50000"/>
                  </a:schemeClr>
                </a:solidFill>
                <a:latin typeface="Candara" panose="020E0502030303020204" pitchFamily="34" charset="0"/>
                <a:ea typeface="Montserrat" panose="00000500000000000000"/>
                <a:cs typeface="Montserrat" panose="00000500000000000000"/>
                <a:sym typeface="Montserrat" panose="00000500000000000000"/>
              </a:rPr>
              <a:t>Scientology</a:t>
            </a:r>
            <a:endParaRPr lang="en-US" sz="1400" dirty="0"/>
          </a:p>
        </p:txBody>
      </p:sp>
      <p:graphicFrame>
        <p:nvGraphicFramePr>
          <p:cNvPr id="15" name="Chart 14"/>
          <p:cNvGraphicFramePr/>
          <p:nvPr/>
        </p:nvGraphicFramePr>
        <p:xfrm>
          <a:off x="210185" y="1241425"/>
          <a:ext cx="8699500" cy="47764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Rectangle 1"/>
          <p:cNvSpPr/>
          <p:nvPr/>
        </p:nvSpPr>
        <p:spPr>
          <a:xfrm>
            <a:off x="6163905" y="1772816"/>
            <a:ext cx="1288415" cy="42450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110490" y="6093460"/>
            <a:ext cx="8956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The F1 score on both RF and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are equal, we chose RF because we want our model undisturbed with </a:t>
            </a:r>
            <a:r>
              <a:rPr lang="en-US" sz="1400" b="1" i="1" dirty="0">
                <a:latin typeface="Calibri" panose="020F0502020204030204" pitchFamily="34" charset="0"/>
                <a:cs typeface="Calibri" panose="020F0502020204030204" pitchFamily="34" charset="0"/>
              </a:rPr>
              <a:t>weighted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scheme of boosting methods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67" y="101885"/>
            <a:ext cx="918074" cy="641422"/>
          </a:xfrm>
          <a:prstGeom prst="rect">
            <a:avLst/>
          </a:prstGeom>
        </p:spPr>
      </p:pic>
      <p:grpSp>
        <p:nvGrpSpPr>
          <p:cNvPr id="7" name="그룹 8"/>
          <p:cNvGrpSpPr/>
          <p:nvPr/>
        </p:nvGrpSpPr>
        <p:grpSpPr>
          <a:xfrm>
            <a:off x="6832171" y="301339"/>
            <a:ext cx="291174" cy="336849"/>
            <a:chOff x="5427663" y="6166383"/>
            <a:chExt cx="291174" cy="336849"/>
          </a:xfrm>
        </p:grpSpPr>
        <p:sp>
          <p:nvSpPr>
            <p:cNvPr id="8" name="Freeform 17"/>
            <p:cNvSpPr/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9" name="Freeform 18"/>
            <p:cNvSpPr/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" name="Freeform 19"/>
            <p:cNvSpPr/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" name="Freeform 20"/>
            <p:cNvSpPr/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2" name="Freeform 21"/>
            <p:cNvSpPr/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6910883" y="381229"/>
            <a:ext cx="10967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1" dirty="0">
                <a:solidFill>
                  <a:schemeClr val="accent4">
                    <a:lumMod val="50000"/>
                  </a:schemeClr>
                </a:solidFill>
                <a:latin typeface="Candara" panose="020E0502030303020204" pitchFamily="34" charset="0"/>
                <a:ea typeface="Montserrat" panose="00000500000000000000"/>
                <a:cs typeface="Montserrat" panose="00000500000000000000"/>
                <a:sym typeface="Montserrat" panose="00000500000000000000"/>
              </a:rPr>
              <a:t>Scientology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395536" y="1326041"/>
            <a:ext cx="8188325" cy="4603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>
              <a:defRPr sz="216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Feature Im</a:t>
            </a:r>
            <a:r>
              <a:rPr 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portant </a:t>
            </a:r>
            <a:endParaRPr lang="en-US" sz="2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3" y="1980430"/>
            <a:ext cx="6210300" cy="468892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273165" y="2564765"/>
            <a:ext cx="2722245" cy="240665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dirty="0">
              <a:solidFill>
                <a:schemeClr val="tx1"/>
              </a:solidFill>
              <a:latin typeface="Britannic Bold" panose="020B0903060703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53909" y="2709808"/>
            <a:ext cx="2646481" cy="2061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From the </a:t>
            </a: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Random Forest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        model,  We found that top 3  feature that most important  for the model were :</a:t>
            </a:r>
          </a:p>
          <a:p>
            <a:pPr algn="just"/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Inflight Entertainment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Seat comfort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Ease of Online Booking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s 21"/>
          <p:cNvSpPr/>
          <p:nvPr/>
        </p:nvSpPr>
        <p:spPr>
          <a:xfrm>
            <a:off x="-180340" y="1047115"/>
            <a:ext cx="9459595" cy="5863590"/>
          </a:xfrm>
          <a:prstGeom prst="rect">
            <a:avLst/>
          </a:prstGeom>
          <a:solidFill>
            <a:schemeClr val="bg2">
              <a:alpha val="57000"/>
            </a:schemeClr>
          </a:solidFill>
          <a:ln w="12700" cmpd="sng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nip Diagonal Corner Rectangle 1"/>
          <p:cNvSpPr/>
          <p:nvPr/>
        </p:nvSpPr>
        <p:spPr>
          <a:xfrm>
            <a:off x="-236855" y="2421255"/>
            <a:ext cx="8376920" cy="1052195"/>
          </a:xfrm>
          <a:prstGeom prst="snip2Diag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BUSSINES RECOMMENDATION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67" y="101885"/>
            <a:ext cx="918074" cy="641422"/>
          </a:xfrm>
          <a:prstGeom prst="rect">
            <a:avLst/>
          </a:prstGeom>
        </p:spPr>
      </p:pic>
      <p:grpSp>
        <p:nvGrpSpPr>
          <p:cNvPr id="7" name="그룹 8"/>
          <p:cNvGrpSpPr/>
          <p:nvPr/>
        </p:nvGrpSpPr>
        <p:grpSpPr>
          <a:xfrm>
            <a:off x="6832171" y="301339"/>
            <a:ext cx="291174" cy="336849"/>
            <a:chOff x="5427663" y="6166383"/>
            <a:chExt cx="291174" cy="336849"/>
          </a:xfrm>
        </p:grpSpPr>
        <p:sp>
          <p:nvSpPr>
            <p:cNvPr id="8" name="Freeform 17"/>
            <p:cNvSpPr/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9" name="Freeform 18"/>
            <p:cNvSpPr/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" name="Freeform 19"/>
            <p:cNvSpPr/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" name="Freeform 20"/>
            <p:cNvSpPr/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2" name="Freeform 21"/>
            <p:cNvSpPr/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6910883" y="381229"/>
            <a:ext cx="1081405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1" dirty="0">
                <a:solidFill>
                  <a:schemeClr val="accent4">
                    <a:lumMod val="50000"/>
                  </a:schemeClr>
                </a:solidFill>
                <a:latin typeface="Candara" panose="020E0502030303020204" pitchFamily="34" charset="0"/>
                <a:ea typeface="Montserrat" panose="00000500000000000000"/>
                <a:cs typeface="Montserrat" panose="00000500000000000000"/>
                <a:sym typeface="Montserrat" panose="00000500000000000000"/>
              </a:rPr>
              <a:t>Scientology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-36195" y="2781300"/>
            <a:ext cx="82232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+mj-lt"/>
              </a:rPr>
              <a:t>rejuvenating the airplane seat, replacing it with a more ergonomic bench model and </a:t>
            </a:r>
          </a:p>
          <a:p>
            <a:pPr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b="1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+mj-lt"/>
              </a:rPr>
              <a:t>paying attention to body posture when sitting.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950" y="1234440"/>
            <a:ext cx="889762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5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Based on RandomForest model, Scientology highly recommended for business team to focus optimizing on this 3 services :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-36195" y="2421255"/>
            <a:ext cx="29584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+mj-lt"/>
                <a:sym typeface="+mn-ea"/>
              </a:rPr>
              <a:t>Seat Comfort : </a:t>
            </a:r>
            <a:endParaRPr 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nip Diagonal Corner Rectangle 4"/>
          <p:cNvSpPr/>
          <p:nvPr/>
        </p:nvSpPr>
        <p:spPr>
          <a:xfrm>
            <a:off x="1043940" y="3860800"/>
            <a:ext cx="8376920" cy="1052195"/>
          </a:xfrm>
          <a:prstGeom prst="snip2Diag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Inflight Entertainment :</a:t>
            </a: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l"/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support output like Headset, monitor and periodically update the options existing </a:t>
            </a:r>
          </a:p>
          <a:p>
            <a:pPr algn="l"/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entertainment such as movies, music or other media services.</a:t>
            </a:r>
          </a:p>
        </p:txBody>
      </p:sp>
      <p:sp>
        <p:nvSpPr>
          <p:cNvPr id="20" name="Snip Diagonal Corner Rectangle 19"/>
          <p:cNvSpPr/>
          <p:nvPr/>
        </p:nvSpPr>
        <p:spPr>
          <a:xfrm>
            <a:off x="-180340" y="5300345"/>
            <a:ext cx="8263585" cy="1116000"/>
          </a:xfrm>
          <a:prstGeom prst="snip2Diag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9705" rtlCol="0" anchor="ctr"/>
          <a:lstStyle/>
          <a:p>
            <a:pPr algn="l"/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Ease of online booking :</a:t>
            </a: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l"/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create an easy-to-understand interface so that users don't feel bothered and does</a:t>
            </a:r>
          </a:p>
          <a:p>
            <a:pPr algn="l"/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not take time when making a booking.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539552" y="980381"/>
          <a:ext cx="3240360" cy="30246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Simulation</a:t>
            </a:r>
          </a:p>
        </p:txBody>
      </p:sp>
      <p:sp>
        <p:nvSpPr>
          <p:cNvPr id="8" name="TextBox 7"/>
          <p:cNvSpPr txBox="1"/>
          <p:nvPr/>
        </p:nvSpPr>
        <p:spPr>
          <a:xfrm rot="21004383">
            <a:off x="1430149" y="1994176"/>
            <a:ext cx="1066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0B050"/>
                </a:solidFill>
              </a:rPr>
              <a:t>11% </a:t>
            </a:r>
            <a:r>
              <a:rPr lang="en-US" sz="1000" b="1" dirty="0" err="1">
                <a:solidFill>
                  <a:srgbClr val="00B050"/>
                </a:solidFill>
              </a:rPr>
              <a:t>Satisfcation</a:t>
            </a:r>
            <a:r>
              <a:rPr lang="en-US" sz="1000" b="1" dirty="0">
                <a:solidFill>
                  <a:srgbClr val="00B050"/>
                </a:solidFill>
              </a:rPr>
              <a:t>  level increase</a:t>
            </a:r>
          </a:p>
        </p:txBody>
      </p:sp>
      <p:graphicFrame>
        <p:nvGraphicFramePr>
          <p:cNvPr id="9" name="Content Placeholder 6"/>
          <p:cNvGraphicFramePr/>
          <p:nvPr/>
        </p:nvGraphicFramePr>
        <p:xfrm>
          <a:off x="4992842" y="980380"/>
          <a:ext cx="3240360" cy="30246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9"/>
          <p:cNvSpPr txBox="1"/>
          <p:nvPr/>
        </p:nvSpPr>
        <p:spPr>
          <a:xfrm rot="226861">
            <a:off x="5952178" y="2048222"/>
            <a:ext cx="1072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0.3% </a:t>
            </a:r>
            <a:r>
              <a:rPr lang="en-US" sz="1000" b="1" dirty="0" err="1">
                <a:solidFill>
                  <a:srgbClr val="FF0000"/>
                </a:solidFill>
              </a:rPr>
              <a:t>Satisfcation</a:t>
            </a:r>
            <a:r>
              <a:rPr lang="en-US" sz="1000" b="1" dirty="0">
                <a:solidFill>
                  <a:srgbClr val="FF0000"/>
                </a:solidFill>
              </a:rPr>
              <a:t> level decrease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539552" y="3788693"/>
            <a:ext cx="3240360" cy="3024683"/>
            <a:chOff x="2766197" y="3833317"/>
            <a:chExt cx="3240360" cy="3024683"/>
          </a:xfrm>
        </p:grpSpPr>
        <p:graphicFrame>
          <p:nvGraphicFramePr>
            <p:cNvPr id="11" name="Content Placeholder 6"/>
            <p:cNvGraphicFramePr/>
            <p:nvPr/>
          </p:nvGraphicFramePr>
          <p:xfrm>
            <a:off x="2766197" y="3833317"/>
            <a:ext cx="3240360" cy="30246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2" name="TextBox 11"/>
            <p:cNvSpPr txBox="1"/>
            <p:nvPr/>
          </p:nvSpPr>
          <p:spPr>
            <a:xfrm rot="21004383">
              <a:off x="3589855" y="4859891"/>
              <a:ext cx="11382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00B050"/>
                  </a:solidFill>
                </a:rPr>
                <a:t>15.5% </a:t>
              </a:r>
              <a:r>
                <a:rPr lang="en-US" sz="1000" b="1" dirty="0" err="1">
                  <a:solidFill>
                    <a:srgbClr val="00B050"/>
                  </a:solidFill>
                </a:rPr>
                <a:t>Satisfcation</a:t>
              </a:r>
              <a:r>
                <a:rPr lang="en-US" sz="1000" b="1" dirty="0">
                  <a:solidFill>
                    <a:srgbClr val="00B050"/>
                  </a:solidFill>
                </a:rPr>
                <a:t>  level increase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915816" y="3914961"/>
              <a:ext cx="2952328" cy="28803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925123" y="6564449"/>
            <a:ext cx="22637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u="sng" dirty="0">
                <a:solidFill>
                  <a:srgbClr val="00B0F0"/>
                </a:solidFill>
                <a:hlinkClick r:id="rId6"/>
              </a:rPr>
              <a:t>*</a:t>
            </a:r>
            <a:r>
              <a:rPr lang="en-US" sz="900" b="1" u="sng" dirty="0" err="1">
                <a:solidFill>
                  <a:srgbClr val="00B0F0"/>
                </a:solidFill>
                <a:hlinkClick r:id="rId6"/>
              </a:rPr>
              <a:t>Jumlah</a:t>
            </a:r>
            <a:r>
              <a:rPr lang="en-US" sz="900" b="1" u="sng" dirty="0">
                <a:solidFill>
                  <a:srgbClr val="00B0F0"/>
                </a:solidFill>
                <a:hlinkClick r:id="rId6"/>
              </a:rPr>
              <a:t> </a:t>
            </a:r>
            <a:r>
              <a:rPr lang="en-US" sz="900" b="1" u="sng" dirty="0" err="1">
                <a:solidFill>
                  <a:srgbClr val="00B0F0"/>
                </a:solidFill>
                <a:hlinkClick r:id="rId6"/>
              </a:rPr>
              <a:t>Penumpang</a:t>
            </a:r>
            <a:r>
              <a:rPr lang="en-US" sz="900" b="1" u="sng" dirty="0">
                <a:solidFill>
                  <a:srgbClr val="00B0F0"/>
                </a:solidFill>
                <a:hlinkClick r:id="rId6"/>
              </a:rPr>
              <a:t> </a:t>
            </a:r>
            <a:r>
              <a:rPr lang="en-US" sz="900" b="1" u="sng" dirty="0" err="1">
                <a:solidFill>
                  <a:srgbClr val="00B0F0"/>
                </a:solidFill>
                <a:hlinkClick r:id="rId6"/>
              </a:rPr>
              <a:t>Pesawat</a:t>
            </a:r>
            <a:r>
              <a:rPr lang="en-US" sz="900" b="1" u="sng" dirty="0">
                <a:solidFill>
                  <a:srgbClr val="00B0F0"/>
                </a:solidFill>
                <a:hlinkClick r:id="rId6"/>
              </a:rPr>
              <a:t> Indonesia 2021</a:t>
            </a:r>
            <a:endParaRPr lang="en-US" sz="900" b="1" u="sng" dirty="0">
              <a:solidFill>
                <a:srgbClr val="00B0F0"/>
              </a:solidFill>
            </a:endParaRPr>
          </a:p>
        </p:txBody>
      </p:sp>
      <p:graphicFrame>
        <p:nvGraphicFramePr>
          <p:cNvPr id="22" name="Table 22"/>
          <p:cNvGraphicFramePr>
            <a:graphicFrameLocks noGrp="1"/>
          </p:cNvGraphicFramePr>
          <p:nvPr/>
        </p:nvGraphicFramePr>
        <p:xfrm>
          <a:off x="4883947" y="3996880"/>
          <a:ext cx="3144437" cy="2384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7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2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063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Services</a:t>
                      </a:r>
                    </a:p>
                  </a:txBody>
                  <a:tcPr marL="72993" marR="72993" marT="36497" marB="364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Current Rating</a:t>
                      </a:r>
                    </a:p>
                  </a:txBody>
                  <a:tcPr marL="72993" marR="72993" marT="36497" marB="364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Random Rating</a:t>
                      </a:r>
                    </a:p>
                  </a:txBody>
                  <a:tcPr marL="72993" marR="72993" marT="36497" marB="364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Eco-Focused &amp; General Rating</a:t>
                      </a:r>
                    </a:p>
                  </a:txBody>
                  <a:tcPr marL="72993" marR="72993" marT="36497" marB="3649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027"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Inflight Entertainment</a:t>
                      </a:r>
                    </a:p>
                  </a:txBody>
                  <a:tcPr marL="72993" marR="72993" marT="36497" marB="3649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900" dirty="0"/>
                        <a:t>1 – 5</a:t>
                      </a:r>
                    </a:p>
                  </a:txBody>
                  <a:tcPr marL="72993" marR="72993" marT="36497" marB="364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 – 5</a:t>
                      </a:r>
                    </a:p>
                  </a:txBody>
                  <a:tcPr marL="72993" marR="72993" marT="36497" marB="364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4/5</a:t>
                      </a:r>
                    </a:p>
                  </a:txBody>
                  <a:tcPr marL="72993" marR="72993" marT="36497" marB="3649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027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Seat comfort</a:t>
                      </a:r>
                    </a:p>
                  </a:txBody>
                  <a:tcPr marL="72993" marR="72993" marT="36497" marB="364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 – 5</a:t>
                      </a:r>
                    </a:p>
                  </a:txBody>
                  <a:tcPr marL="72993" marR="72993" marT="36497" marB="364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 – 5</a:t>
                      </a:r>
                    </a:p>
                  </a:txBody>
                  <a:tcPr marL="72993" marR="72993" marT="36497" marB="364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4/5</a:t>
                      </a:r>
                    </a:p>
                  </a:txBody>
                  <a:tcPr marL="72993" marR="72993" marT="36497" marB="3649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027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Ease of Online booking</a:t>
                      </a:r>
                    </a:p>
                  </a:txBody>
                  <a:tcPr marL="72993" marR="72993" marT="36497" marB="364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 – 5</a:t>
                      </a:r>
                    </a:p>
                  </a:txBody>
                  <a:tcPr marL="72993" marR="72993" marT="36497" marB="364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 – 5</a:t>
                      </a:r>
                    </a:p>
                  </a:txBody>
                  <a:tcPr marL="72993" marR="72993" marT="36497" marB="364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4/5</a:t>
                      </a:r>
                    </a:p>
                  </a:txBody>
                  <a:tcPr marL="72993" marR="72993" marT="36497" marB="3649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469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Departure/Arrival Time Convenient</a:t>
                      </a:r>
                      <a:endParaRPr lang="en-US" sz="900" dirty="0"/>
                    </a:p>
                  </a:txBody>
                  <a:tcPr marL="72993" marR="72993" marT="36497" marB="364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 – 5</a:t>
                      </a:r>
                    </a:p>
                  </a:txBody>
                  <a:tcPr marL="72993" marR="72993" marT="36497" marB="364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4/5</a:t>
                      </a:r>
                    </a:p>
                  </a:txBody>
                  <a:tcPr marL="72993" marR="72993" marT="36497" marB="364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 – 5</a:t>
                      </a:r>
                    </a:p>
                  </a:txBody>
                  <a:tcPr marL="72993" marR="72993" marT="36497" marB="3649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027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Gate location</a:t>
                      </a:r>
                    </a:p>
                  </a:txBody>
                  <a:tcPr marL="72993" marR="72993" marT="36497" marB="364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 – 5</a:t>
                      </a:r>
                    </a:p>
                  </a:txBody>
                  <a:tcPr marL="72993" marR="72993" marT="36497" marB="364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4/5</a:t>
                      </a:r>
                    </a:p>
                  </a:txBody>
                  <a:tcPr marL="72993" marR="72993" marT="36497" marB="364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 – 5</a:t>
                      </a:r>
                    </a:p>
                  </a:txBody>
                  <a:tcPr marL="72993" marR="72993" marT="36497" marB="3649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027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Inflight </a:t>
                      </a:r>
                      <a:r>
                        <a:rPr lang="en-US" sz="800" dirty="0" err="1"/>
                        <a:t>wifi</a:t>
                      </a:r>
                      <a:r>
                        <a:rPr lang="en-US" sz="800" dirty="0"/>
                        <a:t> service</a:t>
                      </a:r>
                    </a:p>
                  </a:txBody>
                  <a:tcPr marL="72993" marR="72993" marT="36497" marB="364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 – 5 </a:t>
                      </a:r>
                    </a:p>
                  </a:txBody>
                  <a:tcPr marL="72993" marR="72993" marT="36497" marB="364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4/5</a:t>
                      </a:r>
                    </a:p>
                  </a:txBody>
                  <a:tcPr marL="72993" marR="72993" marT="36497" marB="3649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1 - 5</a:t>
                      </a:r>
                    </a:p>
                  </a:txBody>
                  <a:tcPr marL="72993" marR="72993" marT="36497" marB="3649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530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chemeClr val="bg1"/>
                          </a:solidFill>
                        </a:rPr>
                        <a:t>Avg. Rating Overall</a:t>
                      </a:r>
                    </a:p>
                  </a:txBody>
                  <a:tcPr marL="72993" marR="72993" marT="36497" marB="36497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bg1"/>
                          </a:solidFill>
                        </a:rPr>
                        <a:t>3.3</a:t>
                      </a:r>
                    </a:p>
                  </a:txBody>
                  <a:tcPr marL="72993" marR="72993" marT="36497" marB="36497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bg1"/>
                          </a:solidFill>
                        </a:rPr>
                        <a:t>3.4</a:t>
                      </a:r>
                    </a:p>
                  </a:txBody>
                  <a:tcPr marL="72993" marR="72993" marT="36497" marB="36497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bg1"/>
                          </a:solidFill>
                        </a:rPr>
                        <a:t>3.4</a:t>
                      </a:r>
                    </a:p>
                  </a:txBody>
                  <a:tcPr marL="72993" marR="72993" marT="36497" marB="36497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67" y="101885"/>
            <a:ext cx="918074" cy="641422"/>
          </a:xfrm>
          <a:prstGeom prst="rect">
            <a:avLst/>
          </a:prstGeom>
        </p:spPr>
      </p:pic>
      <p:grpSp>
        <p:nvGrpSpPr>
          <p:cNvPr id="24" name="그룹 8"/>
          <p:cNvGrpSpPr/>
          <p:nvPr/>
        </p:nvGrpSpPr>
        <p:grpSpPr>
          <a:xfrm>
            <a:off x="6832171" y="301339"/>
            <a:ext cx="291174" cy="336849"/>
            <a:chOff x="5427663" y="6166383"/>
            <a:chExt cx="291174" cy="336849"/>
          </a:xfrm>
        </p:grpSpPr>
        <p:sp>
          <p:nvSpPr>
            <p:cNvPr id="25" name="Freeform 17"/>
            <p:cNvSpPr/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26" name="Freeform 18"/>
            <p:cNvSpPr/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27" name="Freeform 19"/>
            <p:cNvSpPr/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28" name="Freeform 20"/>
            <p:cNvSpPr/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29" name="Freeform 21"/>
            <p:cNvSpPr/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6910883" y="381229"/>
            <a:ext cx="10967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1" dirty="0">
                <a:solidFill>
                  <a:schemeClr val="accent4">
                    <a:lumMod val="50000"/>
                  </a:schemeClr>
                </a:solidFill>
                <a:latin typeface="Candara" panose="020E0502030303020204" pitchFamily="34" charset="0"/>
                <a:ea typeface="Montserrat" panose="00000500000000000000"/>
                <a:cs typeface="Montserrat" panose="00000500000000000000"/>
                <a:sym typeface="Montserrat" panose="00000500000000000000"/>
              </a:rPr>
              <a:t>Scientology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852036" y="3681875"/>
            <a:ext cx="3665160" cy="299974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+mj-lt"/>
                <a:cs typeface="+mj-lt"/>
              </a:rPr>
              <a:t>Managed by :  </a:t>
            </a:r>
            <a:r>
              <a:rPr lang="en-US" b="1" dirty="0">
                <a:solidFill>
                  <a:schemeClr val="bg1"/>
                </a:solidFill>
                <a:latin typeface="+mj-lt"/>
                <a:cs typeface="+mj-lt"/>
              </a:rPr>
              <a:t>Ade Irawan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+mj-lt"/>
                <a:cs typeface="+mj-lt"/>
              </a:rPr>
              <a:t>Our data scientist team consists of :</a:t>
            </a:r>
          </a:p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+mj-lt"/>
                <a:cs typeface="+mj-lt"/>
              </a:rPr>
              <a:t>	M. Rafi </a:t>
            </a:r>
            <a:r>
              <a:rPr lang="en-US" b="1" dirty="0" err="1">
                <a:solidFill>
                  <a:schemeClr val="bg1"/>
                </a:solidFill>
                <a:latin typeface="+mj-lt"/>
                <a:cs typeface="+mj-lt"/>
              </a:rPr>
              <a:t>Daniswara</a:t>
            </a:r>
            <a:endParaRPr lang="en-US" b="1" dirty="0">
              <a:solidFill>
                <a:schemeClr val="bg1"/>
              </a:solidFill>
              <a:latin typeface="+mj-lt"/>
              <a:cs typeface="+mj-lt"/>
            </a:endParaRPr>
          </a:p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+mj-lt"/>
                <a:cs typeface="+mj-lt"/>
              </a:rPr>
              <a:t>	Danang Putra R</a:t>
            </a:r>
          </a:p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+mj-lt"/>
                <a:cs typeface="+mj-lt"/>
              </a:rPr>
              <a:t>	Achmad </a:t>
            </a:r>
            <a:r>
              <a:rPr lang="en-US" b="1" dirty="0" err="1">
                <a:solidFill>
                  <a:schemeClr val="bg1"/>
                </a:solidFill>
                <a:latin typeface="+mj-lt"/>
                <a:cs typeface="+mj-lt"/>
              </a:rPr>
              <a:t>Auzan</a:t>
            </a:r>
            <a:r>
              <a:rPr lang="en-US" b="1" dirty="0">
                <a:solidFill>
                  <a:schemeClr val="bg1"/>
                </a:solidFill>
                <a:latin typeface="+mj-lt"/>
                <a:cs typeface="+mj-lt"/>
              </a:rPr>
              <a:t> Z</a:t>
            </a:r>
          </a:p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+mj-lt"/>
                <a:cs typeface="+mj-lt"/>
              </a:rPr>
              <a:t>	</a:t>
            </a:r>
            <a:r>
              <a:rPr lang="en-US" b="1" dirty="0" err="1">
                <a:solidFill>
                  <a:srgbClr val="FF0000"/>
                </a:solidFill>
                <a:latin typeface="+mj-lt"/>
                <a:cs typeface="+mj-lt"/>
              </a:rPr>
              <a:t>Catur</a:t>
            </a:r>
            <a:r>
              <a:rPr lang="en-US" b="1" dirty="0">
                <a:solidFill>
                  <a:srgbClr val="FF0000"/>
                </a:solidFill>
                <a:latin typeface="+mj-lt"/>
                <a:cs typeface="+mj-lt"/>
              </a:rPr>
              <a:t> Pratama R</a:t>
            </a:r>
          </a:p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+mj-lt"/>
                <a:cs typeface="+mj-lt"/>
              </a:rPr>
              <a:t>	Mohammad Ali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882405" y="224312"/>
            <a:ext cx="4436110" cy="3613785"/>
            <a:chOff x="4324722" y="1196752"/>
            <a:chExt cx="3734795" cy="3613785"/>
          </a:xfrm>
        </p:grpSpPr>
        <p:sp>
          <p:nvSpPr>
            <p:cNvPr id="15" name="직사각형 14"/>
            <p:cNvSpPr/>
            <p:nvPr/>
          </p:nvSpPr>
          <p:spPr>
            <a:xfrm>
              <a:off x="4324722" y="2087657"/>
              <a:ext cx="3734795" cy="2722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>
                <a:lnSpc>
                  <a:spcPct val="150000"/>
                </a:lnSpc>
              </a:pPr>
              <a:r>
                <a:rPr lang="en-US" sz="1900" dirty="0">
                  <a:solidFill>
                    <a:schemeClr val="bg1"/>
                  </a:solidFill>
                  <a:latin typeface="+mj-lt"/>
                  <a:cs typeface="+mj-lt"/>
                </a:rPr>
                <a:t>We are a group of data consultant. </a:t>
              </a:r>
            </a:p>
            <a:p>
              <a:pPr lvl="0" algn="l">
                <a:lnSpc>
                  <a:spcPct val="150000"/>
                </a:lnSpc>
              </a:pPr>
              <a:r>
                <a:rPr lang="en-US" sz="1900" dirty="0">
                  <a:solidFill>
                    <a:schemeClr val="bg1"/>
                  </a:solidFill>
                  <a:latin typeface="+mj-lt"/>
                  <a:cs typeface="+mj-lt"/>
                </a:rPr>
                <a:t>In this project, We were hired by </a:t>
              </a:r>
            </a:p>
            <a:p>
              <a:pPr lvl="0" algn="l">
                <a:lnSpc>
                  <a:spcPct val="150000"/>
                </a:lnSpc>
              </a:pPr>
              <a:r>
                <a:rPr lang="en-US" sz="1900" dirty="0">
                  <a:solidFill>
                    <a:schemeClr val="bg1"/>
                  </a:solidFill>
                  <a:latin typeface="+mj-lt"/>
                  <a:cs typeface="+mj-lt"/>
                </a:rPr>
                <a:t>an X airline company to consult </a:t>
              </a:r>
            </a:p>
            <a:p>
              <a:pPr lvl="0" algn="l">
                <a:lnSpc>
                  <a:spcPct val="150000"/>
                </a:lnSpc>
              </a:pPr>
              <a:r>
                <a:rPr lang="en-US" sz="1900" dirty="0">
                  <a:solidFill>
                    <a:schemeClr val="bg1"/>
                  </a:solidFill>
                  <a:latin typeface="+mj-lt"/>
                  <a:cs typeface="+mj-lt"/>
                </a:rPr>
                <a:t>about their company performance </a:t>
              </a:r>
            </a:p>
            <a:p>
              <a:pPr lvl="0" algn="l">
                <a:lnSpc>
                  <a:spcPct val="150000"/>
                </a:lnSpc>
              </a:pPr>
              <a:r>
                <a:rPr lang="en-US" sz="1900" dirty="0">
                  <a:solidFill>
                    <a:schemeClr val="bg1"/>
                  </a:solidFill>
                  <a:latin typeface="+mj-lt"/>
                  <a:cs typeface="+mj-lt"/>
                </a:rPr>
                <a:t>and requested us to assess their </a:t>
              </a:r>
            </a:p>
            <a:p>
              <a:pPr lvl="0" algn="l">
                <a:lnSpc>
                  <a:spcPct val="150000"/>
                </a:lnSpc>
              </a:pPr>
              <a:r>
                <a:rPr lang="en-US" sz="1900" dirty="0">
                  <a:solidFill>
                    <a:schemeClr val="bg1"/>
                  </a:solidFill>
                  <a:latin typeface="+mj-lt"/>
                  <a:cs typeface="+mj-lt"/>
                </a:rPr>
                <a:t>flight service.</a:t>
              </a:r>
            </a:p>
          </p:txBody>
        </p:sp>
        <p:sp>
          <p:nvSpPr>
            <p:cNvPr id="16" name="Text Box 4"/>
            <p:cNvSpPr txBox="1">
              <a:spLocks noChangeArrowheads="1"/>
            </p:cNvSpPr>
            <p:nvPr/>
          </p:nvSpPr>
          <p:spPr bwMode="auto">
            <a:xfrm>
              <a:off x="5202558" y="1196752"/>
              <a:ext cx="184730" cy="58477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vert="horz" wrap="none" lIns="91440" tIns="45720" rIns="91440" bIns="45720" numCol="1" anchor="t" anchorCtr="0" compatLnSpc="1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3200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  <a:cs typeface="굴림" pitchFamily="50" charset="-127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4991376" y="1934359"/>
              <a:ext cx="259200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6737" y="1284759"/>
              <a:ext cx="815991" cy="740563"/>
            </a:xfrm>
            <a:prstGeom prst="rect">
              <a:avLst/>
            </a:prstGeom>
          </p:spPr>
        </p:pic>
      </p:grpSp>
      <p:grpSp>
        <p:nvGrpSpPr>
          <p:cNvPr id="10" name="그룹 8"/>
          <p:cNvGrpSpPr/>
          <p:nvPr/>
        </p:nvGrpSpPr>
        <p:grpSpPr>
          <a:xfrm>
            <a:off x="5003800" y="116840"/>
            <a:ext cx="568325" cy="603250"/>
            <a:chOff x="5427663" y="6166383"/>
            <a:chExt cx="291174" cy="336849"/>
          </a:xfrm>
        </p:grpSpPr>
        <p:sp>
          <p:nvSpPr>
            <p:cNvPr id="11" name="Freeform 17"/>
            <p:cNvSpPr/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2" name="Freeform 18"/>
            <p:cNvSpPr/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3" name="Freeform 19"/>
            <p:cNvSpPr/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7" name="Freeform 20"/>
            <p:cNvSpPr/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8" name="Freeform 21"/>
            <p:cNvSpPr/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5234940" y="312420"/>
            <a:ext cx="1996440" cy="475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500" b="1" dirty="0">
                <a:solidFill>
                  <a:schemeClr val="bg1"/>
                </a:solidFill>
                <a:latin typeface="Century Gothic" panose="020B0502020202020204" charset="0"/>
                <a:ea typeface="Montserrat" panose="00000500000000000000"/>
                <a:cs typeface="Century Gothic" panose="020B0502020202020204" charset="0"/>
                <a:sym typeface="Montserrat" panose="00000500000000000000"/>
              </a:rPr>
              <a:t>Scientology</a:t>
            </a:r>
          </a:p>
        </p:txBody>
      </p:sp>
      <p:grpSp>
        <p:nvGrpSpPr>
          <p:cNvPr id="21" name="Group 122"/>
          <p:cNvGrpSpPr/>
          <p:nvPr/>
        </p:nvGrpSpPr>
        <p:grpSpPr bwMode="auto">
          <a:xfrm>
            <a:off x="4593536" y="4673967"/>
            <a:ext cx="164437" cy="240331"/>
            <a:chOff x="5756042" y="7353301"/>
            <a:chExt cx="246824" cy="360960"/>
          </a:xfrm>
        </p:grpSpPr>
        <p:sp>
          <p:nvSpPr>
            <p:cNvPr id="22" name="Rounded Rectangle 21"/>
            <p:cNvSpPr/>
            <p:nvPr/>
          </p:nvSpPr>
          <p:spPr>
            <a:xfrm>
              <a:off x="5787686" y="7505284"/>
              <a:ext cx="123412" cy="208977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23" name="Oval 22"/>
            <p:cNvSpPr/>
            <p:nvPr/>
          </p:nvSpPr>
          <p:spPr>
            <a:xfrm>
              <a:off x="5763953" y="7353301"/>
              <a:ext cx="174043" cy="1598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24" name="Rounded Rectangle 23"/>
            <p:cNvSpPr/>
            <p:nvPr/>
          </p:nvSpPr>
          <p:spPr>
            <a:xfrm rot="2070375">
              <a:off x="5756042" y="7505284"/>
              <a:ext cx="37973" cy="12506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25" name="Rounded Rectangle 24"/>
            <p:cNvSpPr/>
            <p:nvPr/>
          </p:nvSpPr>
          <p:spPr>
            <a:xfrm rot="18494049">
              <a:off x="5920581" y="7492658"/>
              <a:ext cx="34829" cy="12974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26" name="Group 122"/>
          <p:cNvGrpSpPr/>
          <p:nvPr/>
        </p:nvGrpSpPr>
        <p:grpSpPr bwMode="auto">
          <a:xfrm>
            <a:off x="4593346" y="5056476"/>
            <a:ext cx="164437" cy="240331"/>
            <a:chOff x="5756042" y="7353301"/>
            <a:chExt cx="246824" cy="360960"/>
          </a:xfrm>
        </p:grpSpPr>
        <p:sp>
          <p:nvSpPr>
            <p:cNvPr id="27" name="Rounded Rectangle 26"/>
            <p:cNvSpPr/>
            <p:nvPr/>
          </p:nvSpPr>
          <p:spPr>
            <a:xfrm>
              <a:off x="5787686" y="7505284"/>
              <a:ext cx="123412" cy="208977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28" name="Oval 27"/>
            <p:cNvSpPr/>
            <p:nvPr/>
          </p:nvSpPr>
          <p:spPr>
            <a:xfrm>
              <a:off x="5763953" y="7353301"/>
              <a:ext cx="174043" cy="1598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29" name="Rounded Rectangle 28"/>
            <p:cNvSpPr/>
            <p:nvPr/>
          </p:nvSpPr>
          <p:spPr>
            <a:xfrm rot="2070375">
              <a:off x="5756042" y="7505284"/>
              <a:ext cx="37973" cy="12506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30" name="Rounded Rectangle 29"/>
            <p:cNvSpPr/>
            <p:nvPr/>
          </p:nvSpPr>
          <p:spPr>
            <a:xfrm rot="18494049">
              <a:off x="5920581" y="7492658"/>
              <a:ext cx="34829" cy="12974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31" name="Group 122"/>
          <p:cNvGrpSpPr/>
          <p:nvPr/>
        </p:nvGrpSpPr>
        <p:grpSpPr bwMode="auto">
          <a:xfrm>
            <a:off x="4593792" y="5488991"/>
            <a:ext cx="164437" cy="240331"/>
            <a:chOff x="5756042" y="7353301"/>
            <a:chExt cx="246824" cy="360960"/>
          </a:xfrm>
        </p:grpSpPr>
        <p:sp>
          <p:nvSpPr>
            <p:cNvPr id="32" name="Rounded Rectangle 31"/>
            <p:cNvSpPr/>
            <p:nvPr/>
          </p:nvSpPr>
          <p:spPr>
            <a:xfrm>
              <a:off x="5787686" y="7505284"/>
              <a:ext cx="123412" cy="208977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33" name="Oval 32"/>
            <p:cNvSpPr/>
            <p:nvPr/>
          </p:nvSpPr>
          <p:spPr>
            <a:xfrm>
              <a:off x="5763953" y="7353301"/>
              <a:ext cx="174043" cy="1598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34" name="Rounded Rectangle 33"/>
            <p:cNvSpPr/>
            <p:nvPr/>
          </p:nvSpPr>
          <p:spPr>
            <a:xfrm rot="2070375">
              <a:off x="5756042" y="7505284"/>
              <a:ext cx="37973" cy="12506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35" name="Rounded Rectangle 34"/>
            <p:cNvSpPr/>
            <p:nvPr/>
          </p:nvSpPr>
          <p:spPr>
            <a:xfrm rot="18494049">
              <a:off x="5920581" y="7492658"/>
              <a:ext cx="34829" cy="12974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36" name="Group 122"/>
          <p:cNvGrpSpPr/>
          <p:nvPr/>
        </p:nvGrpSpPr>
        <p:grpSpPr bwMode="auto">
          <a:xfrm>
            <a:off x="4593989" y="5919693"/>
            <a:ext cx="164437" cy="240331"/>
            <a:chOff x="5756042" y="7353301"/>
            <a:chExt cx="246824" cy="360960"/>
          </a:xfrm>
          <a:solidFill>
            <a:srgbClr val="FF0000"/>
          </a:solidFill>
        </p:grpSpPr>
        <p:sp>
          <p:nvSpPr>
            <p:cNvPr id="37" name="Rounded Rectangle 36"/>
            <p:cNvSpPr/>
            <p:nvPr/>
          </p:nvSpPr>
          <p:spPr>
            <a:xfrm>
              <a:off x="5787686" y="7505284"/>
              <a:ext cx="123412" cy="208977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38" name="Oval 37"/>
            <p:cNvSpPr/>
            <p:nvPr/>
          </p:nvSpPr>
          <p:spPr>
            <a:xfrm>
              <a:off x="5763953" y="7353301"/>
              <a:ext cx="174043" cy="159898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39" name="Rounded Rectangle 38"/>
            <p:cNvSpPr/>
            <p:nvPr/>
          </p:nvSpPr>
          <p:spPr>
            <a:xfrm rot="2070375">
              <a:off x="5756042" y="7505284"/>
              <a:ext cx="37973" cy="125069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40" name="Rounded Rectangle 39"/>
            <p:cNvSpPr/>
            <p:nvPr/>
          </p:nvSpPr>
          <p:spPr>
            <a:xfrm rot="18494049">
              <a:off x="5920581" y="7492658"/>
              <a:ext cx="34829" cy="129741"/>
            </a:xfrm>
            <a:prstGeom prst="round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grpSp>
        <p:nvGrpSpPr>
          <p:cNvPr id="41" name="Group 122"/>
          <p:cNvGrpSpPr/>
          <p:nvPr/>
        </p:nvGrpSpPr>
        <p:grpSpPr bwMode="auto">
          <a:xfrm>
            <a:off x="4594179" y="6309654"/>
            <a:ext cx="164437" cy="240331"/>
            <a:chOff x="5756042" y="7353301"/>
            <a:chExt cx="246824" cy="360960"/>
          </a:xfrm>
        </p:grpSpPr>
        <p:sp>
          <p:nvSpPr>
            <p:cNvPr id="42" name="Rounded Rectangle 41"/>
            <p:cNvSpPr/>
            <p:nvPr/>
          </p:nvSpPr>
          <p:spPr>
            <a:xfrm>
              <a:off x="5787686" y="7505284"/>
              <a:ext cx="123412" cy="208977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43" name="Oval 42"/>
            <p:cNvSpPr/>
            <p:nvPr/>
          </p:nvSpPr>
          <p:spPr>
            <a:xfrm>
              <a:off x="5763953" y="7353301"/>
              <a:ext cx="174043" cy="1598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44" name="Rounded Rectangle 43"/>
            <p:cNvSpPr/>
            <p:nvPr/>
          </p:nvSpPr>
          <p:spPr>
            <a:xfrm rot="2070375">
              <a:off x="5756042" y="7505284"/>
              <a:ext cx="37973" cy="125069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45" name="Rounded Rectangle 44"/>
            <p:cNvSpPr/>
            <p:nvPr/>
          </p:nvSpPr>
          <p:spPr>
            <a:xfrm rot="18494049">
              <a:off x="5920581" y="7492658"/>
              <a:ext cx="34829" cy="12974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</a:t>
            </a:r>
            <a:br>
              <a:rPr lang="en-US" altLang="ko-KR" dirty="0"/>
            </a:br>
            <a:r>
              <a:rPr lang="en-US" altLang="ko-KR" dirty="0"/>
              <a:t>YOU</a:t>
            </a: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211252" y="1281419"/>
            <a:ext cx="5373637" cy="1137544"/>
            <a:chOff x="3313008" y="2527342"/>
            <a:chExt cx="5373637" cy="1137544"/>
          </a:xfrm>
        </p:grpSpPr>
        <p:sp>
          <p:nvSpPr>
            <p:cNvPr id="34" name="TextBox 13"/>
            <p:cNvSpPr txBox="1">
              <a:spLocks noChangeArrowheads="1"/>
            </p:cNvSpPr>
            <p:nvPr/>
          </p:nvSpPr>
          <p:spPr bwMode="auto">
            <a:xfrm>
              <a:off x="3313008" y="2738342"/>
              <a:ext cx="652743" cy="6463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ko-KR" sz="3600" b="1" dirty="0">
                  <a:solidFill>
                    <a:srgbClr val="00B0F0"/>
                  </a:solidFill>
                  <a:latin typeface="+mj-lt"/>
                  <a:ea typeface="Malgun Gothic" panose="020B0503020000020004" pitchFamily="50" charset="-127"/>
                </a:rPr>
                <a:t>01</a:t>
              </a:r>
              <a:endParaRPr lang="ko-KR" altLang="en-US" sz="3600" b="1" dirty="0">
                <a:solidFill>
                  <a:srgbClr val="00B0F0"/>
                </a:solidFill>
                <a:latin typeface="+mj-lt"/>
                <a:ea typeface="Malgun Gothic" panose="020B0503020000020004" pitchFamily="50" charset="-127"/>
              </a:endParaRPr>
            </a:p>
          </p:txBody>
        </p:sp>
        <p:sp>
          <p:nvSpPr>
            <p:cNvPr id="35" name="Text Box 5"/>
            <p:cNvSpPr txBox="1">
              <a:spLocks noChangeArrowheads="1"/>
            </p:cNvSpPr>
            <p:nvPr/>
          </p:nvSpPr>
          <p:spPr bwMode="auto">
            <a:xfrm>
              <a:off x="3931956" y="2527342"/>
              <a:ext cx="3896564" cy="5847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200" b="1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+mj-lt"/>
                  <a:ea typeface="Malgun Gothic" panose="020B0503020000020004" pitchFamily="50" charset="-127"/>
                </a:rPr>
                <a:t>Problem </a:t>
              </a:r>
              <a:r>
                <a:rPr lang="en-US" altLang="ko-KR" sz="3200" b="1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+mj-lt"/>
                  <a:ea typeface="Malgun Gothic" panose="020B0503020000020004" pitchFamily="50" charset="-127"/>
                </a:rPr>
                <a:t>Statment</a:t>
              </a:r>
              <a:endParaRPr lang="en-US" altLang="ko-KR" sz="32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ea typeface="Malgun Gothic" panose="020B0503020000020004" pitchFamily="50" charset="-127"/>
              </a:endParaRPr>
            </a:p>
          </p:txBody>
        </p:sp>
        <p:sp>
          <p:nvSpPr>
            <p:cNvPr id="36" name="Text Box 11"/>
            <p:cNvSpPr txBox="1">
              <a:spLocks noChangeArrowheads="1"/>
            </p:cNvSpPr>
            <p:nvPr/>
          </p:nvSpPr>
          <p:spPr bwMode="auto">
            <a:xfrm>
              <a:off x="3949478" y="3018555"/>
              <a:ext cx="4737167" cy="64633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 anchor="ctr">
              <a:spAutoFit/>
            </a:bodyPr>
            <a:lstStyle/>
            <a:p>
              <a:pPr lvl="0"/>
              <a:r>
                <a:rPr lang="en-US" dirty="0">
                  <a:solidFill>
                    <a:schemeClr val="bg1"/>
                  </a:solidFill>
                </a:rPr>
                <a:t>About main problem, objectives, metrics, goals in this project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234396" y="2447507"/>
            <a:ext cx="5621655" cy="983699"/>
            <a:chOff x="3340221" y="3104451"/>
            <a:chExt cx="5621655" cy="983699"/>
          </a:xfrm>
        </p:grpSpPr>
        <p:sp>
          <p:nvSpPr>
            <p:cNvPr id="25" name="TextBox 13"/>
            <p:cNvSpPr txBox="1">
              <a:spLocks noChangeArrowheads="1"/>
            </p:cNvSpPr>
            <p:nvPr/>
          </p:nvSpPr>
          <p:spPr bwMode="auto">
            <a:xfrm>
              <a:off x="3340221" y="3233356"/>
              <a:ext cx="652743" cy="6463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ko-KR" sz="3600" b="1" dirty="0">
                  <a:solidFill>
                    <a:srgbClr val="00B0F0"/>
                  </a:solidFill>
                  <a:latin typeface="+mj-lt"/>
                  <a:ea typeface="Malgun Gothic" panose="020B0503020000020004" pitchFamily="50" charset="-127"/>
                </a:rPr>
                <a:t>02</a:t>
              </a:r>
              <a:endParaRPr lang="ko-KR" altLang="en-US" sz="3600" b="1" dirty="0">
                <a:solidFill>
                  <a:srgbClr val="00B0F0"/>
                </a:solidFill>
                <a:latin typeface="+mj-lt"/>
                <a:ea typeface="Malgun Gothic" panose="020B0503020000020004" pitchFamily="50" charset="-127"/>
              </a:endParaRPr>
            </a:p>
          </p:txBody>
        </p:sp>
        <p:sp>
          <p:nvSpPr>
            <p:cNvPr id="26" name="Text Box 5"/>
            <p:cNvSpPr txBox="1">
              <a:spLocks noChangeArrowheads="1"/>
            </p:cNvSpPr>
            <p:nvPr/>
          </p:nvSpPr>
          <p:spPr bwMode="auto">
            <a:xfrm>
              <a:off x="3954901" y="3104451"/>
              <a:ext cx="5006975" cy="5835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200" b="1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+mj-lt"/>
                  <a:ea typeface="Malgun Gothic" panose="020B0503020000020004" pitchFamily="50" charset="-127"/>
                </a:rPr>
                <a:t>EDA &amp; FEATURE SELECTION</a:t>
              </a:r>
            </a:p>
          </p:txBody>
        </p:sp>
        <p:sp>
          <p:nvSpPr>
            <p:cNvPr id="30" name="Text Box 11"/>
            <p:cNvSpPr txBox="1">
              <a:spLocks noChangeArrowheads="1"/>
            </p:cNvSpPr>
            <p:nvPr/>
          </p:nvSpPr>
          <p:spPr bwMode="auto">
            <a:xfrm>
              <a:off x="3969961" y="3688040"/>
              <a:ext cx="4737167" cy="40011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 anchor="ctr">
              <a:spAutoFit/>
            </a:bodyPr>
            <a:lstStyle/>
            <a:p>
              <a:pPr lvl="0"/>
              <a:r>
                <a:rPr lang="en-US" sz="2000" dirty="0">
                  <a:solidFill>
                    <a:schemeClr val="bg1"/>
                  </a:solidFill>
                </a:rPr>
                <a:t>That we used for the project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245125" y="3468421"/>
            <a:ext cx="5426944" cy="903627"/>
            <a:chOff x="3476664" y="3649531"/>
            <a:chExt cx="5426944" cy="903627"/>
          </a:xfrm>
        </p:grpSpPr>
        <p:sp>
          <p:nvSpPr>
            <p:cNvPr id="31" name="TextBox 13"/>
            <p:cNvSpPr txBox="1">
              <a:spLocks noChangeArrowheads="1"/>
            </p:cNvSpPr>
            <p:nvPr/>
          </p:nvSpPr>
          <p:spPr bwMode="auto">
            <a:xfrm>
              <a:off x="3476664" y="3753873"/>
              <a:ext cx="652743" cy="6463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ko-KR" sz="3600" b="1" dirty="0">
                  <a:solidFill>
                    <a:srgbClr val="00B0F0"/>
                  </a:solidFill>
                  <a:latin typeface="+mj-lt"/>
                  <a:ea typeface="Malgun Gothic" panose="020B0503020000020004" pitchFamily="50" charset="-127"/>
                </a:rPr>
                <a:t>03</a:t>
              </a:r>
              <a:endParaRPr lang="ko-KR" altLang="en-US" sz="3600" b="1" dirty="0">
                <a:solidFill>
                  <a:srgbClr val="00B0F0"/>
                </a:solidFill>
                <a:latin typeface="+mj-lt"/>
                <a:ea typeface="Malgun Gothic" panose="020B0503020000020004" pitchFamily="50" charset="-127"/>
              </a:endParaRPr>
            </a:p>
          </p:txBody>
        </p:sp>
        <p:sp>
          <p:nvSpPr>
            <p:cNvPr id="32" name="Text Box 5"/>
            <p:cNvSpPr txBox="1">
              <a:spLocks noChangeArrowheads="1"/>
            </p:cNvSpPr>
            <p:nvPr/>
          </p:nvSpPr>
          <p:spPr bwMode="auto">
            <a:xfrm>
              <a:off x="4098850" y="3649531"/>
              <a:ext cx="2304257" cy="5847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200" b="1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+mj-lt"/>
                  <a:ea typeface="Malgun Gothic" panose="020B0503020000020004" pitchFamily="50" charset="-127"/>
                </a:rPr>
                <a:t>Insights</a:t>
              </a:r>
            </a:p>
          </p:txBody>
        </p:sp>
        <p:sp>
          <p:nvSpPr>
            <p:cNvPr id="33" name="Text Box 11"/>
            <p:cNvSpPr txBox="1">
              <a:spLocks noChangeArrowheads="1"/>
            </p:cNvSpPr>
            <p:nvPr/>
          </p:nvSpPr>
          <p:spPr bwMode="auto">
            <a:xfrm>
              <a:off x="4098850" y="4153048"/>
              <a:ext cx="4804758" cy="40011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 anchor="ctr">
              <a:spAutoFit/>
            </a:bodyPr>
            <a:lstStyle/>
            <a:p>
              <a:pPr lvl="0"/>
              <a:r>
                <a:rPr lang="en-US" sz="2000" dirty="0">
                  <a:solidFill>
                    <a:schemeClr val="bg1"/>
                  </a:solidFill>
                </a:rPr>
                <a:t>Knowledge that we found along the way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245048" y="4437077"/>
            <a:ext cx="5815646" cy="904330"/>
            <a:chOff x="3420879" y="4343098"/>
            <a:chExt cx="5815646" cy="904330"/>
          </a:xfrm>
        </p:grpSpPr>
        <p:sp>
          <p:nvSpPr>
            <p:cNvPr id="37" name="TextBox 13"/>
            <p:cNvSpPr txBox="1">
              <a:spLocks noChangeArrowheads="1"/>
            </p:cNvSpPr>
            <p:nvPr/>
          </p:nvSpPr>
          <p:spPr bwMode="auto">
            <a:xfrm>
              <a:off x="3420879" y="4454858"/>
              <a:ext cx="652743" cy="6463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ko-KR" sz="3600" b="1" dirty="0">
                  <a:solidFill>
                    <a:srgbClr val="00B0F0"/>
                  </a:solidFill>
                  <a:latin typeface="+mj-lt"/>
                  <a:ea typeface="Malgun Gothic" panose="020B0503020000020004" pitchFamily="50" charset="-127"/>
                </a:rPr>
                <a:t>04</a:t>
              </a:r>
              <a:endParaRPr lang="ko-KR" altLang="en-US" sz="3600" b="1" dirty="0">
                <a:solidFill>
                  <a:srgbClr val="00B0F0"/>
                </a:solidFill>
                <a:latin typeface="+mj-lt"/>
                <a:ea typeface="Malgun Gothic" panose="020B0503020000020004" pitchFamily="50" charset="-127"/>
              </a:endParaRPr>
            </a:p>
          </p:txBody>
        </p:sp>
        <p:sp>
          <p:nvSpPr>
            <p:cNvPr id="38" name="Text Box 5"/>
            <p:cNvSpPr txBox="1">
              <a:spLocks noChangeArrowheads="1"/>
            </p:cNvSpPr>
            <p:nvPr/>
          </p:nvSpPr>
          <p:spPr bwMode="auto">
            <a:xfrm>
              <a:off x="4027939" y="4343098"/>
              <a:ext cx="5146040" cy="5835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200" b="1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+mj-lt"/>
                  <a:ea typeface="Malgun Gothic" panose="020B0503020000020004" pitchFamily="50" charset="-127"/>
                </a:rPr>
                <a:t>Modelling &amp; </a:t>
              </a:r>
              <a:r>
                <a:rPr lang="en-US" altLang="ko-KR" sz="3200" b="1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+mj-lt"/>
                  <a:ea typeface="Malgun Gothic" panose="020B0503020000020004" pitchFamily="50" charset="-127"/>
                </a:rPr>
                <a:t>Recomendation</a:t>
              </a:r>
              <a:endParaRPr lang="en-US" altLang="ko-KR" sz="32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ea typeface="Malgun Gothic" panose="020B0503020000020004" pitchFamily="50" charset="-127"/>
              </a:endParaRPr>
            </a:p>
          </p:txBody>
        </p:sp>
        <p:sp>
          <p:nvSpPr>
            <p:cNvPr id="39" name="Text Box 11"/>
            <p:cNvSpPr txBox="1">
              <a:spLocks noChangeArrowheads="1"/>
            </p:cNvSpPr>
            <p:nvPr/>
          </p:nvSpPr>
          <p:spPr bwMode="auto">
            <a:xfrm>
              <a:off x="4079972" y="4847318"/>
              <a:ext cx="5156553" cy="40011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 anchor="ctr">
              <a:spAutoFit/>
            </a:bodyPr>
            <a:lstStyle/>
            <a:p>
              <a:pPr lvl="0"/>
              <a:r>
                <a:rPr lang="en-US" sz="2000" dirty="0">
                  <a:solidFill>
                    <a:schemeClr val="bg1"/>
                  </a:solidFill>
                </a:rPr>
                <a:t>That we used to deliver the goals of the project.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406814" y="446682"/>
            <a:ext cx="5152656" cy="740563"/>
            <a:chOff x="3419872" y="1628800"/>
            <a:chExt cx="5152656" cy="740563"/>
          </a:xfrm>
        </p:grpSpPr>
        <p:sp>
          <p:nvSpPr>
            <p:cNvPr id="27" name="TextBox 26"/>
            <p:cNvSpPr txBox="1"/>
            <p:nvPr/>
          </p:nvSpPr>
          <p:spPr>
            <a:xfrm>
              <a:off x="6417920" y="1731994"/>
              <a:ext cx="215460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>
                  <a:solidFill>
                    <a:schemeClr val="bg1"/>
                  </a:solidFill>
                  <a:latin typeface="+mj-lt"/>
                  <a:ea typeface="Malgun Gothic" panose="020B0503020000020004" pitchFamily="50" charset="-127"/>
                </a:rPr>
                <a:t>CONTENTS</a:t>
              </a:r>
              <a:endParaRPr lang="ko-KR" altLang="en-US" sz="3000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872" y="1628800"/>
              <a:ext cx="815991" cy="740563"/>
            </a:xfrm>
            <a:prstGeom prst="rect">
              <a:avLst/>
            </a:prstGeom>
          </p:spPr>
        </p:pic>
        <p:cxnSp>
          <p:nvCxnSpPr>
            <p:cNvPr id="7" name="직선 연결선 6"/>
            <p:cNvCxnSpPr/>
            <p:nvPr/>
          </p:nvCxnSpPr>
          <p:spPr>
            <a:xfrm>
              <a:off x="4355976" y="1988840"/>
              <a:ext cx="201600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8"/>
          <p:cNvGrpSpPr/>
          <p:nvPr/>
        </p:nvGrpSpPr>
        <p:grpSpPr>
          <a:xfrm>
            <a:off x="441216" y="6071380"/>
            <a:ext cx="291174" cy="336849"/>
            <a:chOff x="5427663" y="6166383"/>
            <a:chExt cx="291174" cy="336849"/>
          </a:xfrm>
        </p:grpSpPr>
        <p:sp>
          <p:nvSpPr>
            <p:cNvPr id="29" name="Freeform 17"/>
            <p:cNvSpPr/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43" name="Freeform 18"/>
            <p:cNvSpPr/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44" name="Freeform 19"/>
            <p:cNvSpPr/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45" name="Freeform 20"/>
            <p:cNvSpPr/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46" name="Freeform 21"/>
            <p:cNvSpPr/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559399" y="6122695"/>
            <a:ext cx="1348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accent3">
                    <a:lumMod val="75000"/>
                  </a:schemeClr>
                </a:solidFill>
                <a:latin typeface="Candara" panose="020E0502030303020204" pitchFamily="34" charset="0"/>
                <a:ea typeface="Montserrat" panose="00000500000000000000"/>
                <a:cs typeface="Montserrat" panose="00000500000000000000"/>
                <a:sym typeface="Montserrat" panose="00000500000000000000"/>
              </a:rPr>
              <a:t>Scientology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128" y="5882319"/>
            <a:ext cx="872681" cy="6097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1755" y="1151890"/>
            <a:ext cx="9002395" cy="3011170"/>
          </a:xfrm>
        </p:spPr>
        <p:txBody>
          <a:bodyPr wrap="square" lIns="0" tIns="0" rIns="0" bIns="0" anchor="t" anchorCtr="0">
            <a:noAutofit/>
          </a:bodyPr>
          <a:lstStyle/>
          <a:p>
            <a:pPr marL="0" lvl="0" indent="0" algn="just" fontAlgn="t">
              <a:spcBef>
                <a:spcPts val="0"/>
              </a:spcBef>
            </a:pPr>
            <a:r>
              <a:rPr lang="en-US" sz="1400" b="1" i="0" dirty="0">
                <a:solidFill>
                  <a:schemeClr val="dk1"/>
                </a:solidFill>
                <a:cs typeface="+mj-lt"/>
              </a:rPr>
              <a:t>X </a:t>
            </a:r>
            <a:r>
              <a:rPr lang="en-US" sz="1400" b="1" i="0" dirty="0" err="1">
                <a:solidFill>
                  <a:schemeClr val="dk1"/>
                </a:solidFill>
                <a:cs typeface="+mj-lt"/>
              </a:rPr>
              <a:t>Airlane</a:t>
            </a:r>
            <a:r>
              <a:rPr lang="en-US" sz="1400" i="0" dirty="0">
                <a:solidFill>
                  <a:schemeClr val="dk1"/>
                </a:solidFill>
                <a:cs typeface="+mj-lt"/>
              </a:rPr>
              <a:t> is an airline that have great demand by the public with various flight classes and destinations. Every customer who has used </a:t>
            </a:r>
            <a:r>
              <a:rPr lang="en-US" sz="1400" b="1" i="0" dirty="0">
                <a:solidFill>
                  <a:schemeClr val="dk1"/>
                </a:solidFill>
                <a:cs typeface="+mj-lt"/>
              </a:rPr>
              <a:t>X </a:t>
            </a:r>
            <a:r>
              <a:rPr lang="en-US" sz="1400" b="1" i="0" dirty="0" err="1">
                <a:solidFill>
                  <a:schemeClr val="dk1"/>
                </a:solidFill>
                <a:cs typeface="+mj-lt"/>
              </a:rPr>
              <a:t>Airlane</a:t>
            </a:r>
            <a:r>
              <a:rPr lang="en-US" sz="1400" i="0" dirty="0">
                <a:solidFill>
                  <a:schemeClr val="dk1"/>
                </a:solidFill>
                <a:cs typeface="+mj-lt"/>
              </a:rPr>
              <a:t> services is given the opportunity to give the assessment with class and purpose of traveling as identifier.</a:t>
            </a:r>
          </a:p>
          <a:p>
            <a:pPr marL="0" lvl="0" indent="0" algn="just" fontAlgn="t">
              <a:spcBef>
                <a:spcPts val="0"/>
              </a:spcBef>
            </a:pPr>
            <a:endParaRPr lang="en-US" sz="1400" i="0" dirty="0">
              <a:solidFill>
                <a:schemeClr val="dk1"/>
              </a:solidFill>
              <a:cs typeface="+mj-lt"/>
              <a:sym typeface="+mn-ea"/>
            </a:endParaRPr>
          </a:p>
          <a:p>
            <a:pPr marL="0" lvl="0" indent="0" algn="just" fontAlgn="t">
              <a:spcBef>
                <a:spcPts val="0"/>
              </a:spcBef>
            </a:pPr>
            <a:r>
              <a:rPr lang="en-US" sz="1400" i="0" dirty="0">
                <a:solidFill>
                  <a:schemeClr val="dk1"/>
                </a:solidFill>
                <a:cs typeface="+mj-lt"/>
                <a:sym typeface="+mn-ea"/>
              </a:rPr>
              <a:t>In 2020 </a:t>
            </a:r>
            <a:r>
              <a:rPr lang="en-US" sz="1400" b="1" i="0" dirty="0">
                <a:solidFill>
                  <a:schemeClr val="dk1"/>
                </a:solidFill>
                <a:cs typeface="+mj-lt"/>
                <a:sym typeface="+mn-ea"/>
              </a:rPr>
              <a:t>X </a:t>
            </a:r>
            <a:r>
              <a:rPr lang="en-US" sz="1400" b="1" i="0" dirty="0" err="1">
                <a:solidFill>
                  <a:schemeClr val="dk1"/>
                </a:solidFill>
                <a:cs typeface="+mj-lt"/>
                <a:sym typeface="+mn-ea"/>
              </a:rPr>
              <a:t>Airlane</a:t>
            </a:r>
            <a:r>
              <a:rPr lang="en-US" sz="1400" i="0" dirty="0">
                <a:solidFill>
                  <a:schemeClr val="dk1"/>
                </a:solidFill>
                <a:cs typeface="+mj-lt"/>
                <a:sym typeface="+mn-ea"/>
              </a:rPr>
              <a:t> evaluates the assessment of the services they have provided. From 100% of the ratings, 45% of </a:t>
            </a:r>
            <a:r>
              <a:rPr lang="en-US" sz="1400" i="0" dirty="0" err="1">
                <a:solidFill>
                  <a:schemeClr val="dk1"/>
                </a:solidFill>
                <a:cs typeface="+mj-lt"/>
                <a:sym typeface="+mn-ea"/>
              </a:rPr>
              <a:t>cutomers</a:t>
            </a:r>
            <a:r>
              <a:rPr lang="en-US" sz="1400" i="0" dirty="0">
                <a:solidFill>
                  <a:schemeClr val="dk1"/>
                </a:solidFill>
                <a:cs typeface="+mj-lt"/>
                <a:sym typeface="+mn-ea"/>
              </a:rPr>
              <a:t>   are dissatisfied with the services that have been provided and focused on customer satisfaction, the business team wants to know which services have a great impact on customer satisfaction so that it can be improved optimally and </a:t>
            </a:r>
            <a:r>
              <a:rPr lang="en-US" sz="1400" b="1" i="0" dirty="0">
                <a:solidFill>
                  <a:schemeClr val="dk1"/>
                </a:solidFill>
                <a:cs typeface="+mj-lt"/>
                <a:sym typeface="+mn-ea"/>
              </a:rPr>
              <a:t>X </a:t>
            </a:r>
            <a:r>
              <a:rPr lang="en-US" sz="1400" b="1" i="0" dirty="0" err="1">
                <a:solidFill>
                  <a:schemeClr val="dk1"/>
                </a:solidFill>
                <a:cs typeface="+mj-lt"/>
                <a:sym typeface="+mn-ea"/>
              </a:rPr>
              <a:t>Airlanes</a:t>
            </a:r>
            <a:r>
              <a:rPr lang="en-US" sz="1400" i="0" dirty="0">
                <a:solidFill>
                  <a:schemeClr val="dk1"/>
                </a:solidFill>
                <a:cs typeface="+mj-lt"/>
                <a:sym typeface="+mn-ea"/>
              </a:rPr>
              <a:t> can      always provide the best service.</a:t>
            </a:r>
          </a:p>
          <a:p>
            <a:pPr marL="0" lvl="0" indent="0" algn="just" fontAlgn="t">
              <a:spcBef>
                <a:spcPts val="0"/>
              </a:spcBef>
            </a:pPr>
            <a:endParaRPr lang="en-US" sz="1400" i="0" dirty="0">
              <a:solidFill>
                <a:schemeClr val="dk1"/>
              </a:solidFill>
              <a:cs typeface="+mj-lt"/>
              <a:sym typeface="+mn-ea"/>
            </a:endParaRPr>
          </a:p>
          <a:p>
            <a:pPr marL="0" lvl="0" indent="0" algn="just" fontAlgn="t">
              <a:spcBef>
                <a:spcPts val="0"/>
              </a:spcBef>
            </a:pPr>
            <a:r>
              <a:rPr lang="en-US" sz="1400" i="0" dirty="0">
                <a:solidFill>
                  <a:schemeClr val="dk1"/>
                </a:solidFill>
                <a:cs typeface="+mj-lt"/>
                <a:sym typeface="+mn-ea"/>
              </a:rPr>
              <a:t>In this case, Scientology plays a role in analyzing the results of the evaluation and providing solutions related to the                 </a:t>
            </a:r>
            <a:r>
              <a:rPr lang="en-US" sz="1400" b="1" i="0" dirty="0">
                <a:solidFill>
                  <a:schemeClr val="dk1"/>
                </a:solidFill>
                <a:cs typeface="+mj-lt"/>
                <a:sym typeface="+mn-ea"/>
              </a:rPr>
              <a:t>X </a:t>
            </a:r>
            <a:r>
              <a:rPr lang="en-US" sz="1400" b="1" i="0" dirty="0" err="1">
                <a:solidFill>
                  <a:schemeClr val="dk1"/>
                </a:solidFill>
                <a:cs typeface="+mj-lt"/>
                <a:sym typeface="+mn-ea"/>
              </a:rPr>
              <a:t>Airlane</a:t>
            </a:r>
            <a:r>
              <a:rPr lang="en-US" sz="1400" i="0" dirty="0">
                <a:solidFill>
                  <a:schemeClr val="dk1"/>
                </a:solidFill>
                <a:cs typeface="+mj-lt"/>
                <a:sym typeface="+mn-ea"/>
              </a:rPr>
              <a:t> problem and can predict the satisfaction in the future.</a:t>
            </a:r>
            <a:endParaRPr lang="en-US" sz="1400" i="0" dirty="0">
              <a:cs typeface="+mj-lt"/>
            </a:endParaRPr>
          </a:p>
          <a:p>
            <a:pPr marL="0" lvl="0" indent="0" algn="just" fontAlgn="t">
              <a:spcBef>
                <a:spcPts val="0"/>
              </a:spcBef>
            </a:pPr>
            <a:endParaRPr lang="en-US" sz="1400" i="0" dirty="0">
              <a:solidFill>
                <a:schemeClr val="dk1"/>
              </a:solidFill>
              <a:cs typeface="+mj-lt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7624" y="116632"/>
            <a:ext cx="4320480" cy="79208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  <a:ea typeface="Montserrat" panose="00000500000000000000"/>
                <a:cs typeface="Calibri" panose="020F0502020204030204" pitchFamily="34" charset="0"/>
                <a:sym typeface="Montserrat" panose="00000500000000000000"/>
              </a:rPr>
              <a:t>PROBLEM STATEMENT</a:t>
            </a:r>
            <a:endParaRPr lang="ko-KR" alt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67" y="101885"/>
            <a:ext cx="918074" cy="641422"/>
          </a:xfrm>
          <a:prstGeom prst="rect">
            <a:avLst/>
          </a:prstGeom>
        </p:spPr>
      </p:pic>
      <p:grpSp>
        <p:nvGrpSpPr>
          <p:cNvPr id="6" name="그룹 8"/>
          <p:cNvGrpSpPr/>
          <p:nvPr/>
        </p:nvGrpSpPr>
        <p:grpSpPr>
          <a:xfrm>
            <a:off x="6832171" y="301339"/>
            <a:ext cx="291174" cy="336849"/>
            <a:chOff x="5427663" y="6166383"/>
            <a:chExt cx="291174" cy="336849"/>
          </a:xfrm>
        </p:grpSpPr>
        <p:sp>
          <p:nvSpPr>
            <p:cNvPr id="7" name="Freeform 17"/>
            <p:cNvSpPr/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8" name="Freeform 18"/>
            <p:cNvSpPr/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9" name="Freeform 19"/>
            <p:cNvSpPr/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" name="Freeform 20"/>
            <p:cNvSpPr/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" name="Freeform 21"/>
            <p:cNvSpPr/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sp>
        <p:nvSpPr>
          <p:cNvPr id="5" name="Rectangle 4"/>
          <p:cNvSpPr/>
          <p:nvPr/>
        </p:nvSpPr>
        <p:spPr>
          <a:xfrm>
            <a:off x="6910883" y="381229"/>
            <a:ext cx="10967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1" dirty="0">
                <a:solidFill>
                  <a:schemeClr val="accent4">
                    <a:lumMod val="50000"/>
                  </a:schemeClr>
                </a:solidFill>
                <a:latin typeface="Candara" panose="020E0502030303020204" pitchFamily="34" charset="0"/>
                <a:ea typeface="Montserrat" panose="00000500000000000000"/>
                <a:cs typeface="Montserrat" panose="00000500000000000000"/>
                <a:sym typeface="Montserrat" panose="00000500000000000000"/>
              </a:rPr>
              <a:t>Scientology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175260" y="3435985"/>
            <a:ext cx="8793480" cy="3246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</a:pPr>
            <a:r>
              <a:rPr lang="en-US" altLang="en-US" sz="1500" dirty="0">
                <a:latin typeface="+mj-lt"/>
                <a:cs typeface="+mj-lt"/>
              </a:rPr>
              <a:t>			</a:t>
            </a:r>
            <a:r>
              <a:rPr lang="en-US" altLang="en-US" sz="1500" b="1" dirty="0">
                <a:latin typeface="+mj-lt"/>
                <a:cs typeface="+mj-lt"/>
              </a:rPr>
              <a:t>OBJECTIVES</a:t>
            </a:r>
            <a:r>
              <a:rPr lang="en-US" altLang="en-US" sz="1500" dirty="0">
                <a:latin typeface="+mj-lt"/>
                <a:cs typeface="+mj-lt"/>
              </a:rPr>
              <a:t>	</a:t>
            </a:r>
            <a:endParaRPr lang="en-US" sz="1500" dirty="0">
              <a:latin typeface="+mj-lt"/>
              <a:cs typeface="+mj-lt"/>
            </a:endParaRPr>
          </a:p>
          <a:p>
            <a:pPr marL="3028950" lvl="6" indent="-28575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  <a:cs typeface="+mj-lt"/>
              </a:rPr>
              <a:t>Predict the satisfaction for airline’s future Customers.</a:t>
            </a:r>
          </a:p>
          <a:p>
            <a:pPr marL="3028950" lvl="6" indent="-28575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  <a:cs typeface="+mj-lt"/>
              </a:rPr>
              <a:t>Determine which features that impactful to the satisfaction.</a:t>
            </a:r>
          </a:p>
          <a:p>
            <a:pPr marL="3028950" lvl="6" indent="-28575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  <a:cs typeface="+mj-lt"/>
              </a:rPr>
              <a:t>Create an accurate model for the given case.</a:t>
            </a:r>
          </a:p>
          <a:p>
            <a:pPr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</a:pPr>
            <a:endParaRPr lang="en-US" sz="1500" dirty="0">
              <a:latin typeface="+mj-lt"/>
              <a:cs typeface="+mj-lt"/>
            </a:endParaRPr>
          </a:p>
          <a:p>
            <a:pPr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</a:pPr>
            <a:r>
              <a:rPr lang="en-US" sz="1500" dirty="0">
                <a:latin typeface="+mj-lt"/>
                <a:cs typeface="+mj-lt"/>
              </a:rPr>
              <a:t>			</a:t>
            </a:r>
            <a:r>
              <a:rPr lang="en-US" sz="1500" b="1" dirty="0">
                <a:latin typeface="+mj-lt"/>
                <a:cs typeface="+mj-lt"/>
              </a:rPr>
              <a:t>METRICS</a:t>
            </a:r>
            <a:endParaRPr lang="en-US" sz="1500" dirty="0">
              <a:latin typeface="+mj-lt"/>
              <a:cs typeface="+mj-lt"/>
            </a:endParaRPr>
          </a:p>
          <a:p>
            <a:pPr marL="3028950" lvl="6" indent="-28575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  <a:cs typeface="+mj-lt"/>
              </a:rPr>
              <a:t>Satisfaction level</a:t>
            </a:r>
          </a:p>
          <a:p>
            <a:pPr marL="3028950" lvl="6" indent="-28575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  <a:cs typeface="+mj-lt"/>
              </a:rPr>
              <a:t>Average Rating.</a:t>
            </a:r>
          </a:p>
          <a:p>
            <a:pPr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</a:pPr>
            <a:endParaRPr lang="en-US" sz="1500" dirty="0">
              <a:latin typeface="+mj-lt"/>
              <a:cs typeface="+mj-lt"/>
            </a:endParaRPr>
          </a:p>
          <a:p>
            <a:pPr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</a:pPr>
            <a:r>
              <a:rPr lang="en-US" sz="1500" b="1" dirty="0">
                <a:latin typeface="+mj-lt"/>
                <a:cs typeface="+mj-lt"/>
              </a:rPr>
              <a:t>GOALS</a:t>
            </a:r>
            <a:endParaRPr lang="en-US" sz="1500" dirty="0">
              <a:latin typeface="+mj-lt"/>
              <a:cs typeface="+mj-lt"/>
            </a:endParaRPr>
          </a:p>
          <a:p>
            <a:pPr marL="285750" indent="-28575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  <a:cs typeface="+mj-lt"/>
              </a:rPr>
              <a:t>Found features that strongly affect the customer’s satisfaction.</a:t>
            </a:r>
          </a:p>
          <a:p>
            <a:pPr marL="285750" indent="-28575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  <a:cs typeface="+mj-lt"/>
              </a:rPr>
              <a:t>Satisfaction level rise by 10%</a:t>
            </a:r>
          </a:p>
          <a:p>
            <a:pPr marL="285750" indent="-28575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+mj-lt"/>
                <a:cs typeface="+mj-lt"/>
              </a:rPr>
              <a:t>Increased average rating by 0.1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3496945"/>
            <a:ext cx="2484755" cy="2029460"/>
          </a:xfrm>
          <a:prstGeom prst="rect">
            <a:avLst/>
          </a:prstGeom>
        </p:spPr>
      </p:pic>
      <p:sp>
        <p:nvSpPr>
          <p:cNvPr id="136" name="Oval 135"/>
          <p:cNvSpPr/>
          <p:nvPr/>
        </p:nvSpPr>
        <p:spPr>
          <a:xfrm>
            <a:off x="5940614" y="4869387"/>
            <a:ext cx="1311275" cy="1309687"/>
          </a:xfrm>
          <a:prstGeom prst="ellipse">
            <a:avLst/>
          </a:prstGeom>
          <a:solidFill>
            <a:srgbClr val="4BAC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37" name="Oval 136"/>
          <p:cNvSpPr/>
          <p:nvPr/>
        </p:nvSpPr>
        <p:spPr>
          <a:xfrm>
            <a:off x="6018402" y="4961462"/>
            <a:ext cx="1147762" cy="114776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38" name="Oval 137"/>
          <p:cNvSpPr/>
          <p:nvPr/>
        </p:nvSpPr>
        <p:spPr>
          <a:xfrm>
            <a:off x="6239064" y="5140849"/>
            <a:ext cx="725488" cy="725488"/>
          </a:xfrm>
          <a:prstGeom prst="ellipse">
            <a:avLst/>
          </a:prstGeom>
          <a:solidFill>
            <a:srgbClr val="4BAC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39" name="L-Shape 138"/>
          <p:cNvSpPr/>
          <p:nvPr/>
        </p:nvSpPr>
        <p:spPr>
          <a:xfrm rot="1653810">
            <a:off x="6531164" y="5398024"/>
            <a:ext cx="231775" cy="228600"/>
          </a:xfrm>
          <a:prstGeom prst="corner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cxnSp>
        <p:nvCxnSpPr>
          <p:cNvPr id="140" name="Straight Connector 139"/>
          <p:cNvCxnSpPr/>
          <p:nvPr/>
        </p:nvCxnSpPr>
        <p:spPr>
          <a:xfrm flipV="1">
            <a:off x="6624827" y="5253562"/>
            <a:ext cx="1274762" cy="26511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Diagonal Stripe 140"/>
          <p:cNvSpPr/>
          <p:nvPr/>
        </p:nvSpPr>
        <p:spPr>
          <a:xfrm rot="4802759">
            <a:off x="7557483" y="5316268"/>
            <a:ext cx="201612" cy="203200"/>
          </a:xfrm>
          <a:prstGeom prst="diagStripe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42" name="Diagonal Stripe 141"/>
          <p:cNvSpPr/>
          <p:nvPr/>
        </p:nvSpPr>
        <p:spPr>
          <a:xfrm rot="4802759">
            <a:off x="7674164" y="5280549"/>
            <a:ext cx="203200" cy="203200"/>
          </a:xfrm>
          <a:prstGeom prst="diagStripe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43" name="Diagonal Stripe 142"/>
          <p:cNvSpPr/>
          <p:nvPr/>
        </p:nvSpPr>
        <p:spPr>
          <a:xfrm rot="4802759">
            <a:off x="7797989" y="5248799"/>
            <a:ext cx="203200" cy="203200"/>
          </a:xfrm>
          <a:prstGeom prst="diagStripe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44" name="Diagonal Stripe 143"/>
          <p:cNvSpPr/>
          <p:nvPr/>
        </p:nvSpPr>
        <p:spPr>
          <a:xfrm rot="10010114">
            <a:off x="7515414" y="5101162"/>
            <a:ext cx="201613" cy="203200"/>
          </a:xfrm>
          <a:prstGeom prst="diagStripe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45" name="Diagonal Stripe 144"/>
          <p:cNvSpPr/>
          <p:nvPr/>
        </p:nvSpPr>
        <p:spPr>
          <a:xfrm rot="10010114">
            <a:off x="7636064" y="5072587"/>
            <a:ext cx="203200" cy="203200"/>
          </a:xfrm>
          <a:prstGeom prst="diagStripe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46" name="Diagonal Stripe 145"/>
          <p:cNvSpPr/>
          <p:nvPr/>
        </p:nvSpPr>
        <p:spPr>
          <a:xfrm rot="10010114">
            <a:off x="7758302" y="5059887"/>
            <a:ext cx="203200" cy="203200"/>
          </a:xfrm>
          <a:prstGeom prst="diagStripe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DATA SET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67" y="101885"/>
            <a:ext cx="918074" cy="641422"/>
          </a:xfrm>
          <a:prstGeom prst="rect">
            <a:avLst/>
          </a:prstGeom>
        </p:spPr>
      </p:pic>
      <p:grpSp>
        <p:nvGrpSpPr>
          <p:cNvPr id="8" name="그룹 8"/>
          <p:cNvGrpSpPr/>
          <p:nvPr/>
        </p:nvGrpSpPr>
        <p:grpSpPr>
          <a:xfrm>
            <a:off x="6832171" y="301339"/>
            <a:ext cx="291174" cy="336849"/>
            <a:chOff x="5427663" y="6166383"/>
            <a:chExt cx="291174" cy="336849"/>
          </a:xfrm>
        </p:grpSpPr>
        <p:sp>
          <p:nvSpPr>
            <p:cNvPr id="9" name="Freeform 17"/>
            <p:cNvSpPr/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" name="Freeform 18"/>
            <p:cNvSpPr/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" name="Freeform 19"/>
            <p:cNvSpPr/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2" name="Freeform 20"/>
            <p:cNvSpPr/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3" name="Freeform 21"/>
            <p:cNvSpPr/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6910883" y="381229"/>
            <a:ext cx="10967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1" dirty="0">
                <a:solidFill>
                  <a:schemeClr val="accent4">
                    <a:lumMod val="50000"/>
                  </a:schemeClr>
                </a:solidFill>
                <a:latin typeface="Candara" panose="020E0502030303020204" pitchFamily="34" charset="0"/>
                <a:ea typeface="Montserrat" panose="00000500000000000000"/>
                <a:cs typeface="Montserrat" panose="00000500000000000000"/>
                <a:sym typeface="Montserrat" panose="00000500000000000000"/>
              </a:rPr>
              <a:t>Scientology</a:t>
            </a:r>
            <a:endParaRPr lang="en-US" sz="1400" dirty="0"/>
          </a:p>
        </p:txBody>
      </p:sp>
      <p:sp>
        <p:nvSpPr>
          <p:cNvPr id="15" name="TextBox 33"/>
          <p:cNvSpPr txBox="1">
            <a:spLocks noChangeArrowheads="1"/>
          </p:cNvSpPr>
          <p:nvPr/>
        </p:nvSpPr>
        <p:spPr bwMode="auto">
          <a:xfrm>
            <a:off x="590451" y="1249813"/>
            <a:ext cx="188277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+mj-lt"/>
              </a:rPr>
              <a:t>DATA SET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660301" y="1656105"/>
            <a:ext cx="3123514" cy="328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35"/>
          <p:cNvSpPr txBox="1">
            <a:spLocks noChangeArrowheads="1"/>
          </p:cNvSpPr>
          <p:nvPr/>
        </p:nvSpPr>
        <p:spPr bwMode="auto">
          <a:xfrm>
            <a:off x="590452" y="1668805"/>
            <a:ext cx="2001838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4BACC6"/>
                </a:solidFill>
                <a:latin typeface="+mj-lt"/>
                <a:cs typeface="+mj-lt"/>
              </a:rPr>
              <a:t>129.880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4BACC6"/>
                </a:solidFill>
                <a:latin typeface="+mj-lt"/>
                <a:cs typeface="+mj-lt"/>
              </a:rPr>
              <a:t>Raw data</a:t>
            </a:r>
          </a:p>
        </p:txBody>
      </p:sp>
      <p:sp>
        <p:nvSpPr>
          <p:cNvPr id="20" name="TextBox 38"/>
          <p:cNvSpPr txBox="1">
            <a:spLocks noChangeArrowheads="1"/>
          </p:cNvSpPr>
          <p:nvPr/>
        </p:nvSpPr>
        <p:spPr bwMode="auto">
          <a:xfrm>
            <a:off x="2267615" y="1659531"/>
            <a:ext cx="179705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4BACC6"/>
                </a:solidFill>
                <a:latin typeface="+mj-lt"/>
                <a:cs typeface="+mj-lt"/>
              </a:rPr>
              <a:t>1 Column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+mj-lt"/>
              </a:rPr>
              <a:t>TARGET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sz="2400" dirty="0">
                <a:solidFill>
                  <a:srgbClr val="4BACC6"/>
                </a:solidFill>
                <a:latin typeface="+mj-lt"/>
                <a:cs typeface="+mj-lt"/>
              </a:rPr>
              <a:t>23 Columns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+mj-lt"/>
              </a:rPr>
              <a:t>FEATURE</a:t>
            </a:r>
          </a:p>
        </p:txBody>
      </p:sp>
      <p:sp>
        <p:nvSpPr>
          <p:cNvPr id="23" name="TextBox 130"/>
          <p:cNvSpPr txBox="1">
            <a:spLocks noChangeArrowheads="1"/>
          </p:cNvSpPr>
          <p:nvPr/>
        </p:nvSpPr>
        <p:spPr bwMode="auto">
          <a:xfrm>
            <a:off x="4663735" y="1259278"/>
            <a:ext cx="18827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+mj-lt"/>
              </a:rPr>
              <a:t>DATA RATING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4735173" y="1668853"/>
            <a:ext cx="361473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132"/>
          <p:cNvSpPr txBox="1">
            <a:spLocks noChangeArrowheads="1"/>
          </p:cNvSpPr>
          <p:nvPr/>
        </p:nvSpPr>
        <p:spPr bwMode="auto">
          <a:xfrm>
            <a:off x="4641215" y="1631950"/>
            <a:ext cx="271653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accent5"/>
                </a:solidFill>
                <a:latin typeface="+mj-lt"/>
                <a:cs typeface="+mj-lt"/>
              </a:rPr>
              <a:t>14 Columns</a:t>
            </a:r>
          </a:p>
        </p:txBody>
      </p:sp>
      <p:sp>
        <p:nvSpPr>
          <p:cNvPr id="26" name="TextBox 133"/>
          <p:cNvSpPr txBox="1">
            <a:spLocks noChangeArrowheads="1"/>
          </p:cNvSpPr>
          <p:nvPr/>
        </p:nvSpPr>
        <p:spPr bwMode="auto">
          <a:xfrm>
            <a:off x="4663418" y="1979560"/>
            <a:ext cx="24003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+mj-lt"/>
              </a:rPr>
              <a:t>RATING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70425" y="2342515"/>
            <a:ext cx="3836035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accent5"/>
                </a:solidFill>
                <a:latin typeface="+mj-lt"/>
                <a:ea typeface="+mn-ea"/>
                <a:cs typeface="+mj-lt"/>
              </a:rPr>
              <a:t>Scaled 1 – 5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n-ea"/>
                <a:cs typeface="+mj-lt"/>
              </a:rPr>
              <a:t>Representing customer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n-ea"/>
                <a:cs typeface="+mj-lt"/>
              </a:rPr>
              <a:t>experience with the service</a:t>
            </a:r>
          </a:p>
        </p:txBody>
      </p:sp>
      <p:graphicFrame>
        <p:nvGraphicFramePr>
          <p:cNvPr id="68" name="Content Placeholder 5"/>
          <p:cNvGraphicFramePr>
            <a:graphicFrameLocks noGrp="1"/>
          </p:cNvGraphicFramePr>
          <p:nvPr>
            <p:ph idx="1"/>
          </p:nvPr>
        </p:nvGraphicFramePr>
        <p:xfrm>
          <a:off x="323215" y="3559810"/>
          <a:ext cx="3956685" cy="33807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1" name="TextBox 35"/>
          <p:cNvSpPr txBox="1">
            <a:spLocks noChangeArrowheads="1"/>
          </p:cNvSpPr>
          <p:nvPr/>
        </p:nvSpPr>
        <p:spPr bwMode="auto">
          <a:xfrm>
            <a:off x="6587992" y="1659016"/>
            <a:ext cx="1807369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4BACC6"/>
                </a:solidFill>
                <a:latin typeface="+mj-lt"/>
                <a:cs typeface="+mj-lt"/>
              </a:rPr>
              <a:t>3,3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+mj-lt"/>
              </a:rPr>
              <a:t>AVG Rating</a:t>
            </a:r>
          </a:p>
        </p:txBody>
      </p:sp>
      <p:sp>
        <p:nvSpPr>
          <p:cNvPr id="72" name="Rectangle 71"/>
          <p:cNvSpPr/>
          <p:nvPr/>
        </p:nvSpPr>
        <p:spPr>
          <a:xfrm>
            <a:off x="4787900" y="4472305"/>
            <a:ext cx="3528695" cy="142049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dirty="0">
              <a:solidFill>
                <a:schemeClr val="tx1"/>
              </a:solidFill>
              <a:latin typeface="Britannic Bold" panose="020B0903060703020204" pitchFamily="3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787900" y="4495800"/>
            <a:ext cx="3535680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target classes are rather 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balanced with 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54.7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Satisfied  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45.3%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reporting 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Dissatisfied .</a:t>
            </a:r>
            <a:endParaRPr lang="en-US" sz="2000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" name="TextBox 130"/>
          <p:cNvSpPr txBox="1">
            <a:spLocks noChangeArrowheads="1"/>
          </p:cNvSpPr>
          <p:nvPr/>
        </p:nvSpPr>
        <p:spPr bwMode="auto">
          <a:xfrm>
            <a:off x="5019675" y="3933190"/>
            <a:ext cx="29876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+mj-lt"/>
              </a:rPr>
              <a:t>The Target Percentage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4355976" y="1101447"/>
            <a:ext cx="0" cy="2431445"/>
          </a:xfrm>
          <a:prstGeom prst="line">
            <a:avLst/>
          </a:prstGeom>
          <a:ln w="317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80375" y="3532892"/>
            <a:ext cx="7733010" cy="0"/>
          </a:xfrm>
          <a:prstGeom prst="line">
            <a:avLst/>
          </a:prstGeom>
          <a:ln w="3175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EDA &amp; FEATURE SELECTION</a:t>
            </a:r>
            <a:endParaRPr lang="en-US" sz="2400" dirty="0"/>
          </a:p>
        </p:txBody>
      </p:sp>
      <p:graphicFrame>
        <p:nvGraphicFramePr>
          <p:cNvPr id="8" name="Content Placeholder 5"/>
          <p:cNvGraphicFramePr>
            <a:graphicFrameLocks noGrp="1"/>
          </p:cNvGraphicFramePr>
          <p:nvPr>
            <p:ph idx="1"/>
          </p:nvPr>
        </p:nvGraphicFramePr>
        <p:xfrm>
          <a:off x="243840" y="1804670"/>
          <a:ext cx="4134485" cy="3018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ontent Placeholder 5"/>
          <p:cNvGraphicFramePr/>
          <p:nvPr/>
        </p:nvGraphicFramePr>
        <p:xfrm>
          <a:off x="4500245" y="1804670"/>
          <a:ext cx="4396740" cy="30187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30"/>
          <p:cNvSpPr txBox="1">
            <a:spLocks noChangeArrowheads="1"/>
          </p:cNvSpPr>
          <p:nvPr/>
        </p:nvSpPr>
        <p:spPr bwMode="auto">
          <a:xfrm>
            <a:off x="2925679" y="1196752"/>
            <a:ext cx="3292641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+mj-lt"/>
              </a:rPr>
              <a:t>PASSENGER SEGMENTATION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224155" y="5017135"/>
            <a:ext cx="8672195" cy="170307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dirty="0">
              <a:solidFill>
                <a:schemeClr val="tx1"/>
              </a:solidFill>
              <a:latin typeface="Britannic Bold" panose="020B0903060703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6225" y="5085715"/>
            <a:ext cx="8568055" cy="181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>
                <a:latin typeface="+mj-lt"/>
                <a:cs typeface="+mj-lt"/>
              </a:rPr>
              <a:t>We group targets by Travel destination and flight class. It can be seen that passengers traveling for </a:t>
            </a:r>
          </a:p>
          <a:p>
            <a:pPr algn="just"/>
            <a:r>
              <a:rPr lang="en-US" sz="1600">
                <a:latin typeface="+mj-lt"/>
                <a:cs typeface="+mj-lt"/>
              </a:rPr>
              <a:t>business purposes are more satisfied than personal travelers. </a:t>
            </a:r>
          </a:p>
          <a:p>
            <a:pPr algn="just"/>
            <a:endParaRPr lang="en-US" sz="1600">
              <a:latin typeface="+mj-lt"/>
              <a:cs typeface="+mj-lt"/>
            </a:endParaRPr>
          </a:p>
          <a:p>
            <a:pPr algn="just"/>
            <a:r>
              <a:rPr lang="en-US" sz="1600">
                <a:latin typeface="+mj-lt"/>
                <a:cs typeface="+mj-lt"/>
              </a:rPr>
              <a:t>On the flight class chart, many passengers travel in Business class and are also comparatively more </a:t>
            </a:r>
          </a:p>
          <a:p>
            <a:pPr algn="just"/>
            <a:r>
              <a:rPr lang="en-US" sz="1600">
                <a:latin typeface="+mj-lt"/>
                <a:cs typeface="+mj-lt"/>
              </a:rPr>
              <a:t>satisfied than customers traveling in economy or economy plus. We chose to deepdive economy class because it has more dissatisfied ratings than satisfied.</a:t>
            </a:r>
          </a:p>
          <a:p>
            <a:pPr algn="just"/>
            <a:endParaRPr lang="en-US" sz="1600">
              <a:latin typeface="+mj-lt"/>
              <a:cs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790" y="116840"/>
            <a:ext cx="2019935" cy="5975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EDA &amp; FEATURE SELECTION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67" y="101885"/>
            <a:ext cx="918074" cy="641422"/>
          </a:xfrm>
          <a:prstGeom prst="rect">
            <a:avLst/>
          </a:prstGeom>
        </p:spPr>
      </p:pic>
      <p:grpSp>
        <p:nvGrpSpPr>
          <p:cNvPr id="7" name="그룹 8"/>
          <p:cNvGrpSpPr/>
          <p:nvPr/>
        </p:nvGrpSpPr>
        <p:grpSpPr>
          <a:xfrm>
            <a:off x="6832171" y="301339"/>
            <a:ext cx="291174" cy="336849"/>
            <a:chOff x="5427663" y="6166383"/>
            <a:chExt cx="291174" cy="336849"/>
          </a:xfrm>
        </p:grpSpPr>
        <p:sp>
          <p:nvSpPr>
            <p:cNvPr id="8" name="Freeform 17"/>
            <p:cNvSpPr/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9" name="Freeform 18"/>
            <p:cNvSpPr/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" name="Freeform 19"/>
            <p:cNvSpPr/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" name="Freeform 20"/>
            <p:cNvSpPr/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2" name="Freeform 21"/>
            <p:cNvSpPr/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6910883" y="381229"/>
            <a:ext cx="10967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1" dirty="0">
                <a:solidFill>
                  <a:schemeClr val="accent4">
                    <a:lumMod val="50000"/>
                  </a:schemeClr>
                </a:solidFill>
                <a:latin typeface="Candara" panose="020E0502030303020204" pitchFamily="34" charset="0"/>
                <a:ea typeface="Montserrat" panose="00000500000000000000"/>
                <a:cs typeface="Montserrat" panose="00000500000000000000"/>
                <a:sym typeface="Montserrat" panose="00000500000000000000"/>
              </a:rPr>
              <a:t>Scientology</a:t>
            </a:r>
            <a:endParaRPr lang="en-US" sz="1400" dirty="0"/>
          </a:p>
        </p:txBody>
      </p:sp>
      <p:graphicFrame>
        <p:nvGraphicFramePr>
          <p:cNvPr id="14" name="Content Placeholder 5"/>
          <p:cNvGraphicFramePr>
            <a:graphicFrameLocks noGrp="1"/>
          </p:cNvGraphicFramePr>
          <p:nvPr>
            <p:ph idx="1"/>
          </p:nvPr>
        </p:nvGraphicFramePr>
        <p:xfrm>
          <a:off x="191135" y="1268730"/>
          <a:ext cx="8763635" cy="2664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ontent Placeholder 5"/>
          <p:cNvGraphicFramePr/>
          <p:nvPr/>
        </p:nvGraphicFramePr>
        <p:xfrm>
          <a:off x="191135" y="4139565"/>
          <a:ext cx="4070350" cy="2614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Content Placeholder 5"/>
          <p:cNvGraphicFramePr/>
          <p:nvPr/>
        </p:nvGraphicFramePr>
        <p:xfrm>
          <a:off x="4775835" y="4149090"/>
          <a:ext cx="4194810" cy="2614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7" name="Rectangle 16"/>
          <p:cNvSpPr/>
          <p:nvPr/>
        </p:nvSpPr>
        <p:spPr>
          <a:xfrm>
            <a:off x="5460365" y="4387215"/>
            <a:ext cx="1056005" cy="142684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???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34355" y="1989093"/>
            <a:ext cx="2450840" cy="15121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EDA &amp; FEATURE SELECTION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67" y="101885"/>
            <a:ext cx="918074" cy="641422"/>
          </a:xfrm>
          <a:prstGeom prst="rect">
            <a:avLst/>
          </a:prstGeom>
        </p:spPr>
      </p:pic>
      <p:grpSp>
        <p:nvGrpSpPr>
          <p:cNvPr id="7" name="그룹 8"/>
          <p:cNvGrpSpPr/>
          <p:nvPr/>
        </p:nvGrpSpPr>
        <p:grpSpPr>
          <a:xfrm>
            <a:off x="6832171" y="301339"/>
            <a:ext cx="291174" cy="336849"/>
            <a:chOff x="5427663" y="6166383"/>
            <a:chExt cx="291174" cy="336849"/>
          </a:xfrm>
        </p:grpSpPr>
        <p:sp>
          <p:nvSpPr>
            <p:cNvPr id="8" name="Freeform 17"/>
            <p:cNvSpPr/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9" name="Freeform 18"/>
            <p:cNvSpPr/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" name="Freeform 19"/>
            <p:cNvSpPr/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" name="Freeform 20"/>
            <p:cNvSpPr/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2" name="Freeform 21"/>
            <p:cNvSpPr/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6910883" y="381229"/>
            <a:ext cx="10967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1" dirty="0">
                <a:solidFill>
                  <a:schemeClr val="accent4">
                    <a:lumMod val="50000"/>
                  </a:schemeClr>
                </a:solidFill>
                <a:latin typeface="Candara" panose="020E0502030303020204" pitchFamily="34" charset="0"/>
                <a:ea typeface="Montserrat" panose="00000500000000000000"/>
                <a:cs typeface="Montserrat" panose="00000500000000000000"/>
                <a:sym typeface="Montserrat" panose="00000500000000000000"/>
              </a:rPr>
              <a:t>Scientology</a:t>
            </a:r>
            <a:endParaRPr lang="en-US" sz="1400" dirty="0"/>
          </a:p>
        </p:txBody>
      </p:sp>
      <p:pic>
        <p:nvPicPr>
          <p:cNvPr id="2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821"/>
            <a:ext cx="5953357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4848225" y="2924810"/>
            <a:ext cx="288290" cy="86423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Rectangle 29"/>
          <p:cNvSpPr/>
          <p:nvPr/>
        </p:nvSpPr>
        <p:spPr>
          <a:xfrm>
            <a:off x="6135322" y="1916568"/>
            <a:ext cx="2662279" cy="241284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dirty="0">
              <a:solidFill>
                <a:schemeClr val="tx1"/>
              </a:solidFill>
              <a:latin typeface="Britannic Bold" panose="020B0903060703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35170" y="1963115"/>
            <a:ext cx="2699415" cy="2183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+mj-lt"/>
              </a:rPr>
              <a:t>Features with highest </a:t>
            </a:r>
          </a:p>
          <a:p>
            <a:r>
              <a:rPr 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+mj-lt"/>
              </a:rPr>
              <a:t>correlation points :</a:t>
            </a:r>
            <a:endParaRPr lang="en-US" sz="1600" b="1" dirty="0">
              <a:latin typeface="+mj-lt"/>
              <a:cs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cs typeface="+mj-lt"/>
              </a:rPr>
              <a:t>Inflight Entertainment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cs typeface="+mj-lt"/>
              </a:rPr>
              <a:t>Online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cs typeface="+mj-lt"/>
              </a:rPr>
              <a:t>Ease of Online Booking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cs typeface="+mj-lt"/>
              </a:rPr>
              <a:t>On-Board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cs typeface="+mj-lt"/>
              </a:rPr>
              <a:t>Seat Comfort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cs typeface="+mj-lt"/>
              </a:rPr>
              <a:t>Online boarding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848826" y="4725144"/>
            <a:ext cx="288031" cy="224408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Rectangle 36"/>
          <p:cNvSpPr/>
          <p:nvPr/>
        </p:nvSpPr>
        <p:spPr>
          <a:xfrm>
            <a:off x="4844415" y="1917065"/>
            <a:ext cx="292735" cy="22415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/>
          <p:cNvSpPr/>
          <p:nvPr/>
        </p:nvSpPr>
        <p:spPr>
          <a:xfrm>
            <a:off x="539552" y="1917031"/>
            <a:ext cx="504056" cy="224408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Rectangle 38"/>
          <p:cNvSpPr/>
          <p:nvPr/>
        </p:nvSpPr>
        <p:spPr>
          <a:xfrm>
            <a:off x="324163" y="2997334"/>
            <a:ext cx="720080" cy="864096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Rectangle 39"/>
          <p:cNvSpPr/>
          <p:nvPr/>
        </p:nvSpPr>
        <p:spPr>
          <a:xfrm>
            <a:off x="395536" y="4725062"/>
            <a:ext cx="648072" cy="224408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Rectangle 41"/>
          <p:cNvSpPr/>
          <p:nvPr/>
        </p:nvSpPr>
        <p:spPr>
          <a:xfrm>
            <a:off x="2051720" y="1141548"/>
            <a:ext cx="208978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+mj-lt"/>
              </a:rPr>
              <a:t>Heatmap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+mj-lt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+mj-lt"/>
              </a:rPr>
              <a:t>Corelation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EDA &amp; FEATURE SELECTION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67" y="101885"/>
            <a:ext cx="918074" cy="641422"/>
          </a:xfrm>
          <a:prstGeom prst="rect">
            <a:avLst/>
          </a:prstGeom>
        </p:spPr>
      </p:pic>
      <p:grpSp>
        <p:nvGrpSpPr>
          <p:cNvPr id="7" name="그룹 8"/>
          <p:cNvGrpSpPr/>
          <p:nvPr/>
        </p:nvGrpSpPr>
        <p:grpSpPr>
          <a:xfrm>
            <a:off x="6832171" y="301339"/>
            <a:ext cx="291174" cy="336849"/>
            <a:chOff x="5427663" y="6166383"/>
            <a:chExt cx="291174" cy="336849"/>
          </a:xfrm>
        </p:grpSpPr>
        <p:sp>
          <p:nvSpPr>
            <p:cNvPr id="8" name="Freeform 17"/>
            <p:cNvSpPr/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9" name="Freeform 18"/>
            <p:cNvSpPr/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0" name="Freeform 19"/>
            <p:cNvSpPr/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1" name="Freeform 20"/>
            <p:cNvSpPr/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  <p:sp>
          <p:nvSpPr>
            <p:cNvPr id="12" name="Freeform 21"/>
            <p:cNvSpPr/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6910883" y="381229"/>
            <a:ext cx="10967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1" dirty="0">
                <a:solidFill>
                  <a:schemeClr val="accent4">
                    <a:lumMod val="50000"/>
                  </a:schemeClr>
                </a:solidFill>
                <a:latin typeface="Candara" panose="020E0502030303020204" pitchFamily="34" charset="0"/>
                <a:ea typeface="Montserrat" panose="00000500000000000000"/>
                <a:cs typeface="Montserrat" panose="00000500000000000000"/>
                <a:sym typeface="Montserrat" panose="00000500000000000000"/>
              </a:rPr>
              <a:t>Scientology</a:t>
            </a:r>
            <a:endParaRPr lang="en-US" sz="1400" dirty="0"/>
          </a:p>
        </p:txBody>
      </p:sp>
      <p:pic>
        <p:nvPicPr>
          <p:cNvPr id="2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7" y="1557551"/>
            <a:ext cx="5953357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4788024" y="2871629"/>
            <a:ext cx="288031" cy="288032"/>
          </a:xfrm>
          <a:prstGeom prst="rect">
            <a:avLst/>
          </a:prstGeom>
          <a:noFill/>
          <a:ln w="28575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Rectangle 29"/>
          <p:cNvSpPr/>
          <p:nvPr/>
        </p:nvSpPr>
        <p:spPr>
          <a:xfrm>
            <a:off x="6156176" y="1914542"/>
            <a:ext cx="2796817" cy="230654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dirty="0">
              <a:solidFill>
                <a:schemeClr val="tx1"/>
              </a:solidFill>
              <a:latin typeface="Britannic Bold" panose="020B0903060703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88710" y="1986915"/>
            <a:ext cx="2781935" cy="2183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+mj-lt"/>
              </a:rPr>
              <a:t>Features with Low</a:t>
            </a:r>
          </a:p>
          <a:p>
            <a:r>
              <a:rPr 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+mj-lt"/>
              </a:rPr>
              <a:t>correlation points :</a:t>
            </a:r>
            <a:endParaRPr lang="en-US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ritannic Bold" panose="020B090306070302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effectLst/>
                <a:latin typeface="+mj-lt"/>
                <a:cs typeface="+mj-lt"/>
              </a:rPr>
              <a:t>Flight Distance,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effectLst/>
                <a:latin typeface="+mj-lt"/>
                <a:cs typeface="+mj-lt"/>
              </a:rPr>
              <a:t>Departure/Arrival time        convenient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effectLst/>
                <a:latin typeface="+mj-lt"/>
                <a:cs typeface="+mj-lt"/>
              </a:rPr>
              <a:t>Gate location,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  <a:effectLst/>
                <a:latin typeface="+mj-lt"/>
                <a:cs typeface="+mj-lt"/>
              </a:rPr>
              <a:t>Total_Delay</a:t>
            </a:r>
            <a:r>
              <a:rPr lang="en-US" sz="1600" dirty="0">
                <a:solidFill>
                  <a:schemeClr val="tx1"/>
                </a:solidFill>
                <a:effectLst/>
                <a:latin typeface="+mj-lt"/>
                <a:cs typeface="+mj-lt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>
              <a:solidFill>
                <a:schemeClr val="tx1"/>
              </a:solidFill>
              <a:effectLst/>
              <a:latin typeface="+mj-lt"/>
              <a:cs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807449" y="5471134"/>
            <a:ext cx="288031" cy="224408"/>
          </a:xfrm>
          <a:prstGeom prst="rect">
            <a:avLst/>
          </a:prstGeom>
          <a:noFill/>
          <a:ln w="28575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Rectangle 36"/>
          <p:cNvSpPr/>
          <p:nvPr/>
        </p:nvSpPr>
        <p:spPr>
          <a:xfrm>
            <a:off x="4788024" y="2107156"/>
            <a:ext cx="288031" cy="224408"/>
          </a:xfrm>
          <a:prstGeom prst="rect">
            <a:avLst/>
          </a:prstGeom>
          <a:noFill/>
          <a:ln w="28575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/>
          <p:cNvSpPr/>
          <p:nvPr/>
        </p:nvSpPr>
        <p:spPr>
          <a:xfrm>
            <a:off x="539552" y="2026764"/>
            <a:ext cx="504056" cy="224408"/>
          </a:xfrm>
          <a:prstGeom prst="rect">
            <a:avLst/>
          </a:prstGeom>
          <a:noFill/>
          <a:ln w="28575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Rectangle 38"/>
          <p:cNvSpPr/>
          <p:nvPr/>
        </p:nvSpPr>
        <p:spPr>
          <a:xfrm>
            <a:off x="10102" y="2524708"/>
            <a:ext cx="1033506" cy="216024"/>
          </a:xfrm>
          <a:prstGeom prst="rect">
            <a:avLst/>
          </a:prstGeom>
          <a:noFill/>
          <a:ln w="28575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Rectangle 39"/>
          <p:cNvSpPr/>
          <p:nvPr/>
        </p:nvSpPr>
        <p:spPr>
          <a:xfrm>
            <a:off x="405872" y="2902272"/>
            <a:ext cx="648072" cy="224408"/>
          </a:xfrm>
          <a:prstGeom prst="rect">
            <a:avLst/>
          </a:prstGeom>
          <a:noFill/>
          <a:ln w="28575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/>
          <p:cNvSpPr/>
          <p:nvPr/>
        </p:nvSpPr>
        <p:spPr>
          <a:xfrm>
            <a:off x="585892" y="5531728"/>
            <a:ext cx="457716" cy="224408"/>
          </a:xfrm>
          <a:prstGeom prst="rect">
            <a:avLst/>
          </a:prstGeom>
          <a:noFill/>
          <a:ln w="28575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Rectangle 22"/>
          <p:cNvSpPr/>
          <p:nvPr/>
        </p:nvSpPr>
        <p:spPr>
          <a:xfrm>
            <a:off x="4788024" y="2461869"/>
            <a:ext cx="288031" cy="288032"/>
          </a:xfrm>
          <a:prstGeom prst="rect">
            <a:avLst/>
          </a:prstGeom>
          <a:noFill/>
          <a:ln w="28575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Rectangle 23"/>
          <p:cNvSpPr/>
          <p:nvPr/>
        </p:nvSpPr>
        <p:spPr>
          <a:xfrm>
            <a:off x="2051720" y="1165878"/>
            <a:ext cx="208978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+mj-lt"/>
              </a:rPr>
              <a:t>Heatmap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+mj-lt"/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cs typeface="+mj-lt"/>
              </a:rPr>
              <a:t>Corelation</a:t>
            </a: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2923</TotalTime>
  <Words>1202</Words>
  <Application>Microsoft Office PowerPoint</Application>
  <PresentationFormat>On-screen Show (4:3)</PresentationFormat>
  <Paragraphs>240</Paragraphs>
  <Slides>20</Slides>
  <Notes>8</Notes>
  <HiddenSlides>3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굴림체</vt:lpstr>
      <vt:lpstr>Arial Black</vt:lpstr>
      <vt:lpstr>Calibri Light</vt:lpstr>
      <vt:lpstr>Calibri</vt:lpstr>
      <vt:lpstr>Arial</vt:lpstr>
      <vt:lpstr>Wingdings</vt:lpstr>
      <vt:lpstr>Britannic Bold</vt:lpstr>
      <vt:lpstr>Malgun Gothic</vt:lpstr>
      <vt:lpstr>Candara</vt:lpstr>
      <vt:lpstr>Century Gothic</vt:lpstr>
      <vt:lpstr>Malgun Gothic</vt:lpstr>
      <vt:lpstr>Office 테마</vt:lpstr>
      <vt:lpstr>Airline Customer  Satisfaction Prediction</vt:lpstr>
      <vt:lpstr>PowerPoint Presentation</vt:lpstr>
      <vt:lpstr>PowerPoint Presentation</vt:lpstr>
      <vt:lpstr>PROBLEM STATEMENT</vt:lpstr>
      <vt:lpstr>DATA SET</vt:lpstr>
      <vt:lpstr>EDA &amp; FEATURE SELECTION</vt:lpstr>
      <vt:lpstr>EDA &amp; FEATURE SELECTION</vt:lpstr>
      <vt:lpstr>EDA &amp; FEATURE SELECTION</vt:lpstr>
      <vt:lpstr>EDA &amp; FEATURE SELECTION</vt:lpstr>
      <vt:lpstr>INSIGHT</vt:lpstr>
      <vt:lpstr>INSIGHT</vt:lpstr>
      <vt:lpstr>INSIGHT</vt:lpstr>
      <vt:lpstr>INSIGHT</vt:lpstr>
      <vt:lpstr>PowerPoint Presentation</vt:lpstr>
      <vt:lpstr>MODELLING</vt:lpstr>
      <vt:lpstr>MODELLING</vt:lpstr>
      <vt:lpstr>MODELLING</vt:lpstr>
      <vt:lpstr>BUSSINES RECOMMENDATION</vt:lpstr>
      <vt:lpstr>Impact Simulation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Rafi Daniswara</cp:lastModifiedBy>
  <cp:revision>154</cp:revision>
  <dcterms:created xsi:type="dcterms:W3CDTF">2010-02-01T08:03:00Z</dcterms:created>
  <dcterms:modified xsi:type="dcterms:W3CDTF">2021-06-14T05:39:12Z</dcterms:modified>
  <cp:category>www.slidemembers.com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1033-11.2.0.10152</vt:lpwstr>
  </property>
</Properties>
</file>